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notesMasterIdLst>
    <p:notesMasterId r:id="rId14"/>
  </p:notesMasterIdLst>
  <p:sldIdLst>
    <p:sldId id="280" r:id="rId3"/>
    <p:sldId id="256" r:id="rId4"/>
    <p:sldId id="286" r:id="rId5"/>
    <p:sldId id="287" r:id="rId6"/>
    <p:sldId id="291" r:id="rId7"/>
    <p:sldId id="288" r:id="rId8"/>
    <p:sldId id="289" r:id="rId9"/>
    <p:sldId id="257" r:id="rId10"/>
    <p:sldId id="259" r:id="rId11"/>
    <p:sldId id="290" r:id="rId12"/>
    <p:sldId id="292" r:id="rId13"/>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1296A04-C349-4D50-8028-9F45CE0CA0E2}">
          <p14:sldIdLst>
            <p14:sldId id="280"/>
            <p14:sldId id="256"/>
            <p14:sldId id="286"/>
            <p14:sldId id="287"/>
            <p14:sldId id="291"/>
            <p14:sldId id="288"/>
            <p14:sldId id="289"/>
            <p14:sldId id="257"/>
            <p14:sldId id="259"/>
            <p14:sldId id="290"/>
            <p14:sldId id="292"/>
          </p14:sldIdLst>
        </p14:section>
        <p14:section name="Untitled Section" id="{BED92D14-EA98-445D-A891-06B6211F7CA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1DFAFB-D313-4B5E-8E22-F3B706454AA7}"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pPr rtl="1"/>
          <a:endParaRPr lang="ar-EG"/>
        </a:p>
      </dgm:t>
    </dgm:pt>
    <dgm:pt modelId="{66F52A0B-3E0C-4EAF-8E00-C155F8FAED14}">
      <dgm:prSet custT="1"/>
      <dgm:spPr/>
      <dgm:t>
        <a:bodyPr/>
        <a:lstStyle/>
        <a:p>
          <a:pPr rtl="1"/>
          <a:r>
            <a:rPr lang="ar-EG" sz="3200" b="1" dirty="0" smtClean="0">
              <a:solidFill>
                <a:srgbClr val="FFFF00"/>
              </a:solidFill>
            </a:rPr>
            <a:t>المعالجة المثيرة: </a:t>
          </a:r>
        </a:p>
        <a:p>
          <a:pPr rtl="1"/>
          <a:r>
            <a:rPr lang="ar-EG" sz="2000" b="1" dirty="0" smtClean="0"/>
            <a:t>تستخدم أسلوب يميل إلى التهويل والمعالجة السطحية والتي ينتهي اهتمامها بالأزمة بانتهاء الحدث،وهي معالجة مبتورة تؤدي إلى التضليل الإعلامي وتشويه وعي الجمهور، وتعتبر هذه المعالجة استجابة لما تفرضه اعتبارات السلطة في بعض الأنظمة أو احتياجات السوق الإعلامية التي تقوم على أساس التركيز على الوظائف التسويقية للإعلام دون النظر في الوظائف التربوية أو التثقيفية.</a:t>
          </a:r>
          <a:endParaRPr lang="ar-EG" sz="2000" dirty="0"/>
        </a:p>
      </dgm:t>
    </dgm:pt>
    <dgm:pt modelId="{D363154A-D976-46CE-ACBD-B1ECD7520E79}" type="parTrans" cxnId="{817214B2-D7BD-40DB-8669-A7983E8D974B}">
      <dgm:prSet/>
      <dgm:spPr/>
      <dgm:t>
        <a:bodyPr/>
        <a:lstStyle/>
        <a:p>
          <a:pPr rtl="1"/>
          <a:endParaRPr lang="ar-EG"/>
        </a:p>
      </dgm:t>
    </dgm:pt>
    <dgm:pt modelId="{8BEA14DB-15DD-4E6F-A916-6356B30A9D1B}" type="sibTrans" cxnId="{817214B2-D7BD-40DB-8669-A7983E8D974B}">
      <dgm:prSet/>
      <dgm:spPr/>
      <dgm:t>
        <a:bodyPr/>
        <a:lstStyle/>
        <a:p>
          <a:pPr rtl="1"/>
          <a:endParaRPr lang="ar-EG"/>
        </a:p>
      </dgm:t>
    </dgm:pt>
    <dgm:pt modelId="{DA85AC1A-B729-4662-8C28-346911154772}">
      <dgm:prSet custT="1"/>
      <dgm:spPr/>
      <dgm:t>
        <a:bodyPr/>
        <a:lstStyle/>
        <a:p>
          <a:pPr rtl="1"/>
          <a:r>
            <a:rPr lang="ar-EG" sz="3200" b="1" dirty="0" smtClean="0">
              <a:solidFill>
                <a:srgbClr val="FFFF00"/>
              </a:solidFill>
            </a:rPr>
            <a:t>المعالجة المتكاملة: </a:t>
          </a:r>
        </a:p>
        <a:p>
          <a:pPr rtl="1"/>
          <a:r>
            <a:rPr lang="ar-EG" sz="2400" b="1" dirty="0" smtClean="0"/>
            <a:t>وهي معالجة تتعرض للجوانب المختلفة للأزمة، تتسم بالعمق والشمولية والمتابعة الدقيقة لمختلف جوانب الأزمة وكذلك تقديم سياق الأزمة وآفاق تطورها، كما تهدف إلى تكوين موقف متكامل ووعي عميق بالأزمة من خلال المعرفة العلمية السليمة لمعطيات الأزمة</a:t>
          </a:r>
          <a:endParaRPr lang="ar-EG" sz="2400" dirty="0"/>
        </a:p>
      </dgm:t>
    </dgm:pt>
    <dgm:pt modelId="{F46DB83D-EB23-4D24-95BE-50BB799888C0}" type="parTrans" cxnId="{B3114F9C-5AB4-4E90-8AF0-5C3922E4E41B}">
      <dgm:prSet/>
      <dgm:spPr/>
      <dgm:t>
        <a:bodyPr/>
        <a:lstStyle/>
        <a:p>
          <a:pPr rtl="1"/>
          <a:endParaRPr lang="ar-EG"/>
        </a:p>
      </dgm:t>
    </dgm:pt>
    <dgm:pt modelId="{BED83AF5-7270-4D65-B380-F6EE9E651ECE}" type="sibTrans" cxnId="{B3114F9C-5AB4-4E90-8AF0-5C3922E4E41B}">
      <dgm:prSet/>
      <dgm:spPr/>
      <dgm:t>
        <a:bodyPr/>
        <a:lstStyle/>
        <a:p>
          <a:pPr rtl="1"/>
          <a:endParaRPr lang="ar-EG"/>
        </a:p>
      </dgm:t>
    </dgm:pt>
    <dgm:pt modelId="{F35C78EC-B19E-491A-9F3A-4AB953556CE8}" type="pres">
      <dgm:prSet presAssocID="{B91DFAFB-D313-4B5E-8E22-F3B706454AA7}" presName="compositeShape" presStyleCnt="0">
        <dgm:presLayoutVars>
          <dgm:chMax val="7"/>
          <dgm:dir/>
          <dgm:resizeHandles val="exact"/>
        </dgm:presLayoutVars>
      </dgm:prSet>
      <dgm:spPr/>
      <dgm:t>
        <a:bodyPr/>
        <a:lstStyle/>
        <a:p>
          <a:pPr rtl="1"/>
          <a:endParaRPr lang="ar-EG"/>
        </a:p>
      </dgm:t>
    </dgm:pt>
    <dgm:pt modelId="{01527FE5-B8E3-4552-BD11-FDF148F73A49}" type="pres">
      <dgm:prSet presAssocID="{66F52A0B-3E0C-4EAF-8E00-C155F8FAED14}" presName="circ1" presStyleLbl="vennNode1" presStyleIdx="0" presStyleCnt="2" custScaleX="105154"/>
      <dgm:spPr/>
      <dgm:t>
        <a:bodyPr/>
        <a:lstStyle/>
        <a:p>
          <a:pPr rtl="1"/>
          <a:endParaRPr lang="ar-EG"/>
        </a:p>
      </dgm:t>
    </dgm:pt>
    <dgm:pt modelId="{DDEBC337-855F-4E64-BEE3-2F3CEC077097}" type="pres">
      <dgm:prSet presAssocID="{66F52A0B-3E0C-4EAF-8E00-C155F8FAED14}" presName="circ1Tx" presStyleLbl="revTx" presStyleIdx="0" presStyleCnt="0">
        <dgm:presLayoutVars>
          <dgm:chMax val="0"/>
          <dgm:chPref val="0"/>
          <dgm:bulletEnabled val="1"/>
        </dgm:presLayoutVars>
      </dgm:prSet>
      <dgm:spPr/>
      <dgm:t>
        <a:bodyPr/>
        <a:lstStyle/>
        <a:p>
          <a:pPr rtl="1"/>
          <a:endParaRPr lang="ar-EG"/>
        </a:p>
      </dgm:t>
    </dgm:pt>
    <dgm:pt modelId="{CCA7D68D-429E-44B9-8469-50E63EE024C4}" type="pres">
      <dgm:prSet presAssocID="{DA85AC1A-B729-4662-8C28-346911154772}" presName="circ2" presStyleLbl="vennNode1" presStyleIdx="1" presStyleCnt="2" custLinFactNeighborX="672" custLinFactNeighborY="524"/>
      <dgm:spPr/>
      <dgm:t>
        <a:bodyPr/>
        <a:lstStyle/>
        <a:p>
          <a:pPr rtl="1"/>
          <a:endParaRPr lang="ar-EG"/>
        </a:p>
      </dgm:t>
    </dgm:pt>
    <dgm:pt modelId="{2500BFE6-FADA-4EBC-B348-5F80FF513159}" type="pres">
      <dgm:prSet presAssocID="{DA85AC1A-B729-4662-8C28-346911154772}" presName="circ2Tx" presStyleLbl="revTx" presStyleIdx="0" presStyleCnt="0">
        <dgm:presLayoutVars>
          <dgm:chMax val="0"/>
          <dgm:chPref val="0"/>
          <dgm:bulletEnabled val="1"/>
        </dgm:presLayoutVars>
      </dgm:prSet>
      <dgm:spPr/>
      <dgm:t>
        <a:bodyPr/>
        <a:lstStyle/>
        <a:p>
          <a:pPr rtl="1"/>
          <a:endParaRPr lang="ar-EG"/>
        </a:p>
      </dgm:t>
    </dgm:pt>
  </dgm:ptLst>
  <dgm:cxnLst>
    <dgm:cxn modelId="{ADE2C373-432E-4B89-908D-3F9673325437}" type="presOf" srcId="{DA85AC1A-B729-4662-8C28-346911154772}" destId="{2500BFE6-FADA-4EBC-B348-5F80FF513159}" srcOrd="1" destOrd="0" presId="urn:microsoft.com/office/officeart/2005/8/layout/venn1"/>
    <dgm:cxn modelId="{BF2D31CB-8465-453B-B190-ED628FAF97EE}" type="presOf" srcId="{B91DFAFB-D313-4B5E-8E22-F3B706454AA7}" destId="{F35C78EC-B19E-491A-9F3A-4AB953556CE8}" srcOrd="0" destOrd="0" presId="urn:microsoft.com/office/officeart/2005/8/layout/venn1"/>
    <dgm:cxn modelId="{4E4D54DA-96A3-4F1D-9D8B-8A9232192002}" type="presOf" srcId="{DA85AC1A-B729-4662-8C28-346911154772}" destId="{CCA7D68D-429E-44B9-8469-50E63EE024C4}" srcOrd="0" destOrd="0" presId="urn:microsoft.com/office/officeart/2005/8/layout/venn1"/>
    <dgm:cxn modelId="{A30446F6-1013-4C3F-A9E3-E8A26F218EC2}" type="presOf" srcId="{66F52A0B-3E0C-4EAF-8E00-C155F8FAED14}" destId="{DDEBC337-855F-4E64-BEE3-2F3CEC077097}" srcOrd="1" destOrd="0" presId="urn:microsoft.com/office/officeart/2005/8/layout/venn1"/>
    <dgm:cxn modelId="{723FF47E-FEC4-4377-84E9-5794261407A9}" type="presOf" srcId="{66F52A0B-3E0C-4EAF-8E00-C155F8FAED14}" destId="{01527FE5-B8E3-4552-BD11-FDF148F73A49}" srcOrd="0" destOrd="0" presId="urn:microsoft.com/office/officeart/2005/8/layout/venn1"/>
    <dgm:cxn modelId="{817214B2-D7BD-40DB-8669-A7983E8D974B}" srcId="{B91DFAFB-D313-4B5E-8E22-F3B706454AA7}" destId="{66F52A0B-3E0C-4EAF-8E00-C155F8FAED14}" srcOrd="0" destOrd="0" parTransId="{D363154A-D976-46CE-ACBD-B1ECD7520E79}" sibTransId="{8BEA14DB-15DD-4E6F-A916-6356B30A9D1B}"/>
    <dgm:cxn modelId="{B3114F9C-5AB4-4E90-8AF0-5C3922E4E41B}" srcId="{B91DFAFB-D313-4B5E-8E22-F3B706454AA7}" destId="{DA85AC1A-B729-4662-8C28-346911154772}" srcOrd="1" destOrd="0" parTransId="{F46DB83D-EB23-4D24-95BE-50BB799888C0}" sibTransId="{BED83AF5-7270-4D65-B380-F6EE9E651ECE}"/>
    <dgm:cxn modelId="{F35ADD45-13E8-4B84-BA3C-9786D1956699}" type="presParOf" srcId="{F35C78EC-B19E-491A-9F3A-4AB953556CE8}" destId="{01527FE5-B8E3-4552-BD11-FDF148F73A49}" srcOrd="0" destOrd="0" presId="urn:microsoft.com/office/officeart/2005/8/layout/venn1"/>
    <dgm:cxn modelId="{8FA78FE6-FD64-4672-8206-BF8203C6FB20}" type="presParOf" srcId="{F35C78EC-B19E-491A-9F3A-4AB953556CE8}" destId="{DDEBC337-855F-4E64-BEE3-2F3CEC077097}" srcOrd="1" destOrd="0" presId="urn:microsoft.com/office/officeart/2005/8/layout/venn1"/>
    <dgm:cxn modelId="{0E5A6F52-566B-4B90-AC82-28F929102919}" type="presParOf" srcId="{F35C78EC-B19E-491A-9F3A-4AB953556CE8}" destId="{CCA7D68D-429E-44B9-8469-50E63EE024C4}" srcOrd="2" destOrd="0" presId="urn:microsoft.com/office/officeart/2005/8/layout/venn1"/>
    <dgm:cxn modelId="{3DAD79C9-FD45-46B4-9B5B-8487CC4753DD}" type="presParOf" srcId="{F35C78EC-B19E-491A-9F3A-4AB953556CE8}" destId="{2500BFE6-FADA-4EBC-B348-5F80FF513159}"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EDA813-6EFD-4CBD-A463-1098701FA718}" type="doc">
      <dgm:prSet loTypeId="urn:microsoft.com/office/officeart/2005/8/layout/target3" loCatId="relationship" qsTypeId="urn:microsoft.com/office/officeart/2005/8/quickstyle/3d2" qsCatId="3D" csTypeId="urn:microsoft.com/office/officeart/2005/8/colors/accent1_2" csCatId="accent1" phldr="1"/>
      <dgm:spPr/>
      <dgm:t>
        <a:bodyPr/>
        <a:lstStyle/>
        <a:p>
          <a:pPr rtl="1"/>
          <a:endParaRPr lang="ar-EG"/>
        </a:p>
      </dgm:t>
    </dgm:pt>
    <dgm:pt modelId="{A0BBCE52-D490-4A3F-82C9-1E25071E1E25}">
      <dgm:prSet/>
      <dgm:spPr/>
      <dgm:t>
        <a:bodyPr/>
        <a:lstStyle/>
        <a:p>
          <a:pPr rtl="1"/>
          <a:r>
            <a:rPr lang="ar-EG" smtClean="0"/>
            <a:t>إن الوقت المتاح لإدارة الأزمة ضيق وغير محدود،مما يستدعي اتخاذ إجراءات عاجلة لاحتواء الوضع.</a:t>
          </a:r>
          <a:endParaRPr lang="ar-EG"/>
        </a:p>
      </dgm:t>
    </dgm:pt>
    <dgm:pt modelId="{3B53F29C-B446-432D-A2CD-8F02D2B9D767}" type="parTrans" cxnId="{C3F4490E-1E31-4EC7-B319-EC9BC196A440}">
      <dgm:prSet/>
      <dgm:spPr/>
      <dgm:t>
        <a:bodyPr/>
        <a:lstStyle/>
        <a:p>
          <a:pPr rtl="1"/>
          <a:endParaRPr lang="ar-EG"/>
        </a:p>
      </dgm:t>
    </dgm:pt>
    <dgm:pt modelId="{69CDF0B8-13AF-416A-AB45-FDB8773BAB89}" type="sibTrans" cxnId="{C3F4490E-1E31-4EC7-B319-EC9BC196A440}">
      <dgm:prSet/>
      <dgm:spPr/>
      <dgm:t>
        <a:bodyPr/>
        <a:lstStyle/>
        <a:p>
          <a:pPr rtl="1"/>
          <a:endParaRPr lang="ar-EG"/>
        </a:p>
      </dgm:t>
    </dgm:pt>
    <dgm:pt modelId="{DE9F99E8-0BD1-4502-AADF-CA653DB94C14}">
      <dgm:prSet/>
      <dgm:spPr/>
      <dgm:t>
        <a:bodyPr/>
        <a:lstStyle/>
        <a:p>
          <a:pPr rtl="1"/>
          <a:r>
            <a:rPr lang="ar-EG" dirty="0" smtClean="0"/>
            <a:t>السعي وراء المنافسة في تغطية الأزمة يؤدي للوقوع في بعض الأخطاء مما يخلق ضغوطات جديدة على فريق إدارة الأزمة.</a:t>
          </a:r>
          <a:endParaRPr lang="ar-EG" dirty="0"/>
        </a:p>
      </dgm:t>
    </dgm:pt>
    <dgm:pt modelId="{515628ED-D8D4-437E-922B-3AB38E8C2BA4}" type="parTrans" cxnId="{491FB844-9E83-441F-B421-9AEC5C7B1F89}">
      <dgm:prSet/>
      <dgm:spPr/>
      <dgm:t>
        <a:bodyPr/>
        <a:lstStyle/>
        <a:p>
          <a:pPr rtl="1"/>
          <a:endParaRPr lang="ar-EG"/>
        </a:p>
      </dgm:t>
    </dgm:pt>
    <dgm:pt modelId="{DC8A8643-2168-4358-80DD-2EEB3F4EEACE}" type="sibTrans" cxnId="{491FB844-9E83-441F-B421-9AEC5C7B1F89}">
      <dgm:prSet/>
      <dgm:spPr/>
      <dgm:t>
        <a:bodyPr/>
        <a:lstStyle/>
        <a:p>
          <a:pPr rtl="1"/>
          <a:endParaRPr lang="ar-EG"/>
        </a:p>
      </dgm:t>
    </dgm:pt>
    <dgm:pt modelId="{AA8FDFBF-7E4E-4410-B8C5-A7CD5F999701}">
      <dgm:prSet/>
      <dgm:spPr/>
      <dgm:t>
        <a:bodyPr/>
        <a:lstStyle/>
        <a:p>
          <a:pPr rtl="1"/>
          <a:r>
            <a:rPr lang="ar-EG" dirty="0" smtClean="0"/>
            <a:t>بالإضافة لعوائق أخرى مثل قلة الإمكانيات المتاحة والمتوفرة وغياب أهل الخبرة ،بسبب عدم توفر الكفاءة في فريق إدارة الأزمة، مع نقص وعدم كفاية المعلومات اللازمة للتنبؤ بالأزمة</a:t>
          </a:r>
          <a:endParaRPr lang="ar-EG" dirty="0"/>
        </a:p>
      </dgm:t>
    </dgm:pt>
    <dgm:pt modelId="{7F85E93C-5D3F-4953-ABDC-5BC49CBD6732}" type="parTrans" cxnId="{9190619B-85EE-43AF-A793-C7748D27C5DF}">
      <dgm:prSet/>
      <dgm:spPr/>
      <dgm:t>
        <a:bodyPr/>
        <a:lstStyle/>
        <a:p>
          <a:pPr rtl="1"/>
          <a:endParaRPr lang="ar-EG"/>
        </a:p>
      </dgm:t>
    </dgm:pt>
    <dgm:pt modelId="{0023F34F-9D68-422D-80AD-E4623C5A07C5}" type="sibTrans" cxnId="{9190619B-85EE-43AF-A793-C7748D27C5DF}">
      <dgm:prSet/>
      <dgm:spPr/>
      <dgm:t>
        <a:bodyPr/>
        <a:lstStyle/>
        <a:p>
          <a:pPr rtl="1"/>
          <a:endParaRPr lang="ar-EG"/>
        </a:p>
      </dgm:t>
    </dgm:pt>
    <dgm:pt modelId="{3064129A-9D7F-469A-95CC-AEB146A5D234}" type="pres">
      <dgm:prSet presAssocID="{71EDA813-6EFD-4CBD-A463-1098701FA718}" presName="Name0" presStyleCnt="0">
        <dgm:presLayoutVars>
          <dgm:chMax val="7"/>
          <dgm:dir/>
          <dgm:animLvl val="lvl"/>
          <dgm:resizeHandles val="exact"/>
        </dgm:presLayoutVars>
      </dgm:prSet>
      <dgm:spPr/>
      <dgm:t>
        <a:bodyPr/>
        <a:lstStyle/>
        <a:p>
          <a:pPr rtl="1"/>
          <a:endParaRPr lang="ar-EG"/>
        </a:p>
      </dgm:t>
    </dgm:pt>
    <dgm:pt modelId="{756C6AE0-28EC-47DF-AF9F-3E600504C6D7}" type="pres">
      <dgm:prSet presAssocID="{A0BBCE52-D490-4A3F-82C9-1E25071E1E25}" presName="circle1" presStyleLbl="node1" presStyleIdx="0" presStyleCnt="3"/>
      <dgm:spPr/>
    </dgm:pt>
    <dgm:pt modelId="{AEF21A82-73B3-4803-BE66-A4E5082BE282}" type="pres">
      <dgm:prSet presAssocID="{A0BBCE52-D490-4A3F-82C9-1E25071E1E25}" presName="space" presStyleCnt="0"/>
      <dgm:spPr/>
    </dgm:pt>
    <dgm:pt modelId="{548F0833-38DF-48A5-8CBD-A536F0058C82}" type="pres">
      <dgm:prSet presAssocID="{A0BBCE52-D490-4A3F-82C9-1E25071E1E25}" presName="rect1" presStyleLbl="alignAcc1" presStyleIdx="0" presStyleCnt="3"/>
      <dgm:spPr/>
      <dgm:t>
        <a:bodyPr/>
        <a:lstStyle/>
        <a:p>
          <a:pPr rtl="1"/>
          <a:endParaRPr lang="ar-EG"/>
        </a:p>
      </dgm:t>
    </dgm:pt>
    <dgm:pt modelId="{7C154791-C9F4-4478-9F47-797FDD5F3022}" type="pres">
      <dgm:prSet presAssocID="{DE9F99E8-0BD1-4502-AADF-CA653DB94C14}" presName="vertSpace2" presStyleLbl="node1" presStyleIdx="0" presStyleCnt="3"/>
      <dgm:spPr/>
    </dgm:pt>
    <dgm:pt modelId="{43A55E08-0C24-440A-BEC7-AB766C6B62D9}" type="pres">
      <dgm:prSet presAssocID="{DE9F99E8-0BD1-4502-AADF-CA653DB94C14}" presName="circle2" presStyleLbl="node1" presStyleIdx="1" presStyleCnt="3"/>
      <dgm:spPr/>
    </dgm:pt>
    <dgm:pt modelId="{937D4A73-08E7-4DDD-ABED-548AA0E5538A}" type="pres">
      <dgm:prSet presAssocID="{DE9F99E8-0BD1-4502-AADF-CA653DB94C14}" presName="rect2" presStyleLbl="alignAcc1" presStyleIdx="1" presStyleCnt="3"/>
      <dgm:spPr/>
      <dgm:t>
        <a:bodyPr/>
        <a:lstStyle/>
        <a:p>
          <a:pPr rtl="1"/>
          <a:endParaRPr lang="ar-EG"/>
        </a:p>
      </dgm:t>
    </dgm:pt>
    <dgm:pt modelId="{3140DA4A-B0C9-4904-AB76-BA327A914B5F}" type="pres">
      <dgm:prSet presAssocID="{AA8FDFBF-7E4E-4410-B8C5-A7CD5F999701}" presName="vertSpace3" presStyleLbl="node1" presStyleIdx="1" presStyleCnt="3"/>
      <dgm:spPr/>
    </dgm:pt>
    <dgm:pt modelId="{9731654D-D457-4B1A-80B7-0BACD6B2C220}" type="pres">
      <dgm:prSet presAssocID="{AA8FDFBF-7E4E-4410-B8C5-A7CD5F999701}" presName="circle3" presStyleLbl="node1" presStyleIdx="2" presStyleCnt="3"/>
      <dgm:spPr/>
    </dgm:pt>
    <dgm:pt modelId="{67E24AD9-7494-4921-AF4A-A32B843A4620}" type="pres">
      <dgm:prSet presAssocID="{AA8FDFBF-7E4E-4410-B8C5-A7CD5F999701}" presName="rect3" presStyleLbl="alignAcc1" presStyleIdx="2" presStyleCnt="3"/>
      <dgm:spPr/>
      <dgm:t>
        <a:bodyPr/>
        <a:lstStyle/>
        <a:p>
          <a:pPr rtl="1"/>
          <a:endParaRPr lang="ar-EG"/>
        </a:p>
      </dgm:t>
    </dgm:pt>
    <dgm:pt modelId="{F59B1B7E-07D9-4C66-82AC-1210CD9D8491}" type="pres">
      <dgm:prSet presAssocID="{A0BBCE52-D490-4A3F-82C9-1E25071E1E25}" presName="rect1ParTxNoCh" presStyleLbl="alignAcc1" presStyleIdx="2" presStyleCnt="3">
        <dgm:presLayoutVars>
          <dgm:chMax val="1"/>
          <dgm:bulletEnabled val="1"/>
        </dgm:presLayoutVars>
      </dgm:prSet>
      <dgm:spPr/>
      <dgm:t>
        <a:bodyPr/>
        <a:lstStyle/>
        <a:p>
          <a:pPr rtl="1"/>
          <a:endParaRPr lang="ar-EG"/>
        </a:p>
      </dgm:t>
    </dgm:pt>
    <dgm:pt modelId="{081890B2-3963-4B7F-AEF1-8BDB4A0C4B41}" type="pres">
      <dgm:prSet presAssocID="{DE9F99E8-0BD1-4502-AADF-CA653DB94C14}" presName="rect2ParTxNoCh" presStyleLbl="alignAcc1" presStyleIdx="2" presStyleCnt="3">
        <dgm:presLayoutVars>
          <dgm:chMax val="1"/>
          <dgm:bulletEnabled val="1"/>
        </dgm:presLayoutVars>
      </dgm:prSet>
      <dgm:spPr/>
      <dgm:t>
        <a:bodyPr/>
        <a:lstStyle/>
        <a:p>
          <a:pPr rtl="1"/>
          <a:endParaRPr lang="ar-EG"/>
        </a:p>
      </dgm:t>
    </dgm:pt>
    <dgm:pt modelId="{62E9B24A-1CE6-4025-889A-1009D05CAF17}" type="pres">
      <dgm:prSet presAssocID="{AA8FDFBF-7E4E-4410-B8C5-A7CD5F999701}" presName="rect3ParTxNoCh" presStyleLbl="alignAcc1" presStyleIdx="2" presStyleCnt="3">
        <dgm:presLayoutVars>
          <dgm:chMax val="1"/>
          <dgm:bulletEnabled val="1"/>
        </dgm:presLayoutVars>
      </dgm:prSet>
      <dgm:spPr/>
      <dgm:t>
        <a:bodyPr/>
        <a:lstStyle/>
        <a:p>
          <a:pPr rtl="1"/>
          <a:endParaRPr lang="ar-EG"/>
        </a:p>
      </dgm:t>
    </dgm:pt>
  </dgm:ptLst>
  <dgm:cxnLst>
    <dgm:cxn modelId="{541D3088-101C-41D3-9B6E-8D2186F9026B}" type="presOf" srcId="{AA8FDFBF-7E4E-4410-B8C5-A7CD5F999701}" destId="{62E9B24A-1CE6-4025-889A-1009D05CAF17}" srcOrd="1" destOrd="0" presId="urn:microsoft.com/office/officeart/2005/8/layout/target3"/>
    <dgm:cxn modelId="{A070F651-F6B9-4EB5-BF1F-1257B929D594}" type="presOf" srcId="{DE9F99E8-0BD1-4502-AADF-CA653DB94C14}" destId="{081890B2-3963-4B7F-AEF1-8BDB4A0C4B41}" srcOrd="1" destOrd="0" presId="urn:microsoft.com/office/officeart/2005/8/layout/target3"/>
    <dgm:cxn modelId="{CB1BFA05-6F90-4A74-AF84-5035EEB171FD}" type="presOf" srcId="{71EDA813-6EFD-4CBD-A463-1098701FA718}" destId="{3064129A-9D7F-469A-95CC-AEB146A5D234}" srcOrd="0" destOrd="0" presId="urn:microsoft.com/office/officeart/2005/8/layout/target3"/>
    <dgm:cxn modelId="{C4221921-B742-43BC-8DCB-371DF427F1F9}" type="presOf" srcId="{A0BBCE52-D490-4A3F-82C9-1E25071E1E25}" destId="{548F0833-38DF-48A5-8CBD-A536F0058C82}" srcOrd="0" destOrd="0" presId="urn:microsoft.com/office/officeart/2005/8/layout/target3"/>
    <dgm:cxn modelId="{491FB844-9E83-441F-B421-9AEC5C7B1F89}" srcId="{71EDA813-6EFD-4CBD-A463-1098701FA718}" destId="{DE9F99E8-0BD1-4502-AADF-CA653DB94C14}" srcOrd="1" destOrd="0" parTransId="{515628ED-D8D4-437E-922B-3AB38E8C2BA4}" sibTransId="{DC8A8643-2168-4358-80DD-2EEB3F4EEACE}"/>
    <dgm:cxn modelId="{C3F4490E-1E31-4EC7-B319-EC9BC196A440}" srcId="{71EDA813-6EFD-4CBD-A463-1098701FA718}" destId="{A0BBCE52-D490-4A3F-82C9-1E25071E1E25}" srcOrd="0" destOrd="0" parTransId="{3B53F29C-B446-432D-A2CD-8F02D2B9D767}" sibTransId="{69CDF0B8-13AF-416A-AB45-FDB8773BAB89}"/>
    <dgm:cxn modelId="{4E55D3FD-58FE-496A-8A38-C1AC308EC8AF}" type="presOf" srcId="{AA8FDFBF-7E4E-4410-B8C5-A7CD5F999701}" destId="{67E24AD9-7494-4921-AF4A-A32B843A4620}" srcOrd="0" destOrd="0" presId="urn:microsoft.com/office/officeart/2005/8/layout/target3"/>
    <dgm:cxn modelId="{261D8CBD-B8CB-478F-AA8F-27360F5A7881}" type="presOf" srcId="{DE9F99E8-0BD1-4502-AADF-CA653DB94C14}" destId="{937D4A73-08E7-4DDD-ABED-548AA0E5538A}" srcOrd="0" destOrd="0" presId="urn:microsoft.com/office/officeart/2005/8/layout/target3"/>
    <dgm:cxn modelId="{9190619B-85EE-43AF-A793-C7748D27C5DF}" srcId="{71EDA813-6EFD-4CBD-A463-1098701FA718}" destId="{AA8FDFBF-7E4E-4410-B8C5-A7CD5F999701}" srcOrd="2" destOrd="0" parTransId="{7F85E93C-5D3F-4953-ABDC-5BC49CBD6732}" sibTransId="{0023F34F-9D68-422D-80AD-E4623C5A07C5}"/>
    <dgm:cxn modelId="{76CB24CB-9A1F-4095-B761-FE3B9FDD2AD9}" type="presOf" srcId="{A0BBCE52-D490-4A3F-82C9-1E25071E1E25}" destId="{F59B1B7E-07D9-4C66-82AC-1210CD9D8491}" srcOrd="1" destOrd="0" presId="urn:microsoft.com/office/officeart/2005/8/layout/target3"/>
    <dgm:cxn modelId="{AEE310E0-761F-44CB-80CF-9814ADCBA378}" type="presParOf" srcId="{3064129A-9D7F-469A-95CC-AEB146A5D234}" destId="{756C6AE0-28EC-47DF-AF9F-3E600504C6D7}" srcOrd="0" destOrd="0" presId="urn:microsoft.com/office/officeart/2005/8/layout/target3"/>
    <dgm:cxn modelId="{CCB8C605-6354-4B55-AF44-9E02794B5828}" type="presParOf" srcId="{3064129A-9D7F-469A-95CC-AEB146A5D234}" destId="{AEF21A82-73B3-4803-BE66-A4E5082BE282}" srcOrd="1" destOrd="0" presId="urn:microsoft.com/office/officeart/2005/8/layout/target3"/>
    <dgm:cxn modelId="{99B500D7-9525-4618-9212-02F40F28B2A2}" type="presParOf" srcId="{3064129A-9D7F-469A-95CC-AEB146A5D234}" destId="{548F0833-38DF-48A5-8CBD-A536F0058C82}" srcOrd="2" destOrd="0" presId="urn:microsoft.com/office/officeart/2005/8/layout/target3"/>
    <dgm:cxn modelId="{5360CD63-A6EC-4BCB-BF5E-1D1AE98EBE7F}" type="presParOf" srcId="{3064129A-9D7F-469A-95CC-AEB146A5D234}" destId="{7C154791-C9F4-4478-9F47-797FDD5F3022}" srcOrd="3" destOrd="0" presId="urn:microsoft.com/office/officeart/2005/8/layout/target3"/>
    <dgm:cxn modelId="{34C39FB1-CA03-4358-964A-82558EDF55F9}" type="presParOf" srcId="{3064129A-9D7F-469A-95CC-AEB146A5D234}" destId="{43A55E08-0C24-440A-BEC7-AB766C6B62D9}" srcOrd="4" destOrd="0" presId="urn:microsoft.com/office/officeart/2005/8/layout/target3"/>
    <dgm:cxn modelId="{478A0006-042E-439B-921F-CA74938DB968}" type="presParOf" srcId="{3064129A-9D7F-469A-95CC-AEB146A5D234}" destId="{937D4A73-08E7-4DDD-ABED-548AA0E5538A}" srcOrd="5" destOrd="0" presId="urn:microsoft.com/office/officeart/2005/8/layout/target3"/>
    <dgm:cxn modelId="{4227AF83-E3C7-4539-AA5E-55DB624B9766}" type="presParOf" srcId="{3064129A-9D7F-469A-95CC-AEB146A5D234}" destId="{3140DA4A-B0C9-4904-AB76-BA327A914B5F}" srcOrd="6" destOrd="0" presId="urn:microsoft.com/office/officeart/2005/8/layout/target3"/>
    <dgm:cxn modelId="{818CCC37-794C-4243-8EF1-2326C1289C94}" type="presParOf" srcId="{3064129A-9D7F-469A-95CC-AEB146A5D234}" destId="{9731654D-D457-4B1A-80B7-0BACD6B2C220}" srcOrd="7" destOrd="0" presId="urn:microsoft.com/office/officeart/2005/8/layout/target3"/>
    <dgm:cxn modelId="{1DC8C1BF-9270-4718-B6DB-D3987D2FF514}" type="presParOf" srcId="{3064129A-9D7F-469A-95CC-AEB146A5D234}" destId="{67E24AD9-7494-4921-AF4A-A32B843A4620}" srcOrd="8" destOrd="0" presId="urn:microsoft.com/office/officeart/2005/8/layout/target3"/>
    <dgm:cxn modelId="{75FA1906-2606-479F-AD8D-7D2041D0D18F}" type="presParOf" srcId="{3064129A-9D7F-469A-95CC-AEB146A5D234}" destId="{F59B1B7E-07D9-4C66-82AC-1210CD9D8491}" srcOrd="9" destOrd="0" presId="urn:microsoft.com/office/officeart/2005/8/layout/target3"/>
    <dgm:cxn modelId="{C769B597-4ECE-4E79-A30A-50EE07C81FBC}" type="presParOf" srcId="{3064129A-9D7F-469A-95CC-AEB146A5D234}" destId="{081890B2-3963-4B7F-AEF1-8BDB4A0C4B41}" srcOrd="10" destOrd="0" presId="urn:microsoft.com/office/officeart/2005/8/layout/target3"/>
    <dgm:cxn modelId="{26DEAFB9-C63B-44AE-8A90-8F0927EE880A}" type="presParOf" srcId="{3064129A-9D7F-469A-95CC-AEB146A5D234}" destId="{62E9B24A-1CE6-4025-889A-1009D05CAF17}"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527FE5-B8E3-4552-BD11-FDF148F73A49}">
      <dsp:nvSpPr>
        <dsp:cNvPr id="0" name=""/>
        <dsp:cNvSpPr/>
      </dsp:nvSpPr>
      <dsp:spPr>
        <a:xfrm>
          <a:off x="134839" y="46445"/>
          <a:ext cx="5126953" cy="487566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rtl="1">
            <a:lnSpc>
              <a:spcPct val="90000"/>
            </a:lnSpc>
            <a:spcBef>
              <a:spcPct val="0"/>
            </a:spcBef>
            <a:spcAft>
              <a:spcPct val="35000"/>
            </a:spcAft>
          </a:pPr>
          <a:r>
            <a:rPr lang="ar-EG" sz="3200" b="1" kern="1200" dirty="0" smtClean="0">
              <a:solidFill>
                <a:srgbClr val="FFFF00"/>
              </a:solidFill>
            </a:rPr>
            <a:t>المعالجة المثيرة: </a:t>
          </a:r>
        </a:p>
        <a:p>
          <a:pPr lvl="0" algn="ctr" defTabSz="1422400" rtl="1">
            <a:lnSpc>
              <a:spcPct val="90000"/>
            </a:lnSpc>
            <a:spcBef>
              <a:spcPct val="0"/>
            </a:spcBef>
            <a:spcAft>
              <a:spcPct val="35000"/>
            </a:spcAft>
          </a:pPr>
          <a:r>
            <a:rPr lang="ar-EG" sz="2000" b="1" kern="1200" dirty="0" smtClean="0"/>
            <a:t>تستخدم أسلوب يميل إلى التهويل والمعالجة السطحية والتي ينتهي اهتمامها بالأزمة بانتهاء الحدث،وهي معالجة مبتورة تؤدي إلى التضليل الإعلامي وتشويه وعي الجمهور، وتعتبر هذه المعالجة استجابة لما تفرضه اعتبارات السلطة في بعض الأنظمة أو احتياجات السوق الإعلامية التي تقوم على أساس التركيز على الوظائف التسويقية للإعلام دون النظر في الوظائف التربوية أو التثقيفية.</a:t>
          </a:r>
          <a:endParaRPr lang="ar-EG" sz="2000" kern="1200" dirty="0"/>
        </a:p>
      </dsp:txBody>
      <dsp:txXfrm>
        <a:off x="850764" y="621390"/>
        <a:ext cx="2956081" cy="3725771"/>
      </dsp:txXfrm>
    </dsp:sp>
    <dsp:sp modelId="{CCA7D68D-429E-44B9-8469-50E63EE024C4}">
      <dsp:nvSpPr>
        <dsp:cNvPr id="0" name=""/>
        <dsp:cNvSpPr/>
      </dsp:nvSpPr>
      <dsp:spPr>
        <a:xfrm>
          <a:off x="3807239" y="71993"/>
          <a:ext cx="4875661" cy="487566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rtl="1">
            <a:lnSpc>
              <a:spcPct val="90000"/>
            </a:lnSpc>
            <a:spcBef>
              <a:spcPct val="0"/>
            </a:spcBef>
            <a:spcAft>
              <a:spcPct val="35000"/>
            </a:spcAft>
          </a:pPr>
          <a:r>
            <a:rPr lang="ar-EG" sz="3200" b="1" kern="1200" dirty="0" smtClean="0">
              <a:solidFill>
                <a:srgbClr val="FFFF00"/>
              </a:solidFill>
            </a:rPr>
            <a:t>المعالجة المتكاملة: </a:t>
          </a:r>
        </a:p>
        <a:p>
          <a:pPr lvl="0" algn="ctr" defTabSz="1422400" rtl="1">
            <a:lnSpc>
              <a:spcPct val="90000"/>
            </a:lnSpc>
            <a:spcBef>
              <a:spcPct val="0"/>
            </a:spcBef>
            <a:spcAft>
              <a:spcPct val="35000"/>
            </a:spcAft>
          </a:pPr>
          <a:r>
            <a:rPr lang="ar-EG" sz="2400" b="1" kern="1200" dirty="0" smtClean="0"/>
            <a:t>وهي معالجة تتعرض للجوانب المختلفة للأزمة، تتسم بالعمق والشمولية والمتابعة الدقيقة لمختلف جوانب الأزمة وكذلك تقديم سياق الأزمة وآفاق تطورها، كما تهدف إلى تكوين موقف متكامل ووعي عميق بالأزمة من خلال المعرفة العلمية السليمة لمعطيات الأزمة</a:t>
          </a:r>
          <a:endParaRPr lang="ar-EG" sz="2400" kern="1200" dirty="0"/>
        </a:p>
      </dsp:txBody>
      <dsp:txXfrm>
        <a:off x="5190873" y="646938"/>
        <a:ext cx="2811192" cy="37257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6C6AE0-28EC-47DF-AF9F-3E600504C6D7}">
      <dsp:nvSpPr>
        <dsp:cNvPr id="0" name=""/>
        <dsp:cNvSpPr/>
      </dsp:nvSpPr>
      <dsp:spPr>
        <a:xfrm>
          <a:off x="0" y="0"/>
          <a:ext cx="4525963" cy="4525963"/>
        </a:xfrm>
        <a:prstGeom prst="pie">
          <a:avLst>
            <a:gd name="adj1" fmla="val 5400000"/>
            <a:gd name="adj2" fmla="val 162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548F0833-38DF-48A5-8CBD-A536F0058C82}">
      <dsp:nvSpPr>
        <dsp:cNvPr id="0" name=""/>
        <dsp:cNvSpPr/>
      </dsp:nvSpPr>
      <dsp:spPr>
        <a:xfrm>
          <a:off x="2262981" y="0"/>
          <a:ext cx="5966618" cy="4525963"/>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ar-EG" sz="2300" kern="1200" smtClean="0"/>
            <a:t>إن الوقت المتاح لإدارة الأزمة ضيق وغير محدود،مما يستدعي اتخاذ إجراءات عاجلة لاحتواء الوضع.</a:t>
          </a:r>
          <a:endParaRPr lang="ar-EG" sz="2300" kern="1200"/>
        </a:p>
      </dsp:txBody>
      <dsp:txXfrm>
        <a:off x="2262981" y="0"/>
        <a:ext cx="5966618" cy="1357791"/>
      </dsp:txXfrm>
    </dsp:sp>
    <dsp:sp modelId="{43A55E08-0C24-440A-BEC7-AB766C6B62D9}">
      <dsp:nvSpPr>
        <dsp:cNvPr id="0" name=""/>
        <dsp:cNvSpPr/>
      </dsp:nvSpPr>
      <dsp:spPr>
        <a:xfrm>
          <a:off x="792044" y="1357791"/>
          <a:ext cx="2941873" cy="2941873"/>
        </a:xfrm>
        <a:prstGeom prst="pie">
          <a:avLst>
            <a:gd name="adj1" fmla="val 5400000"/>
            <a:gd name="adj2" fmla="val 162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37D4A73-08E7-4DDD-ABED-548AA0E5538A}">
      <dsp:nvSpPr>
        <dsp:cNvPr id="0" name=""/>
        <dsp:cNvSpPr/>
      </dsp:nvSpPr>
      <dsp:spPr>
        <a:xfrm>
          <a:off x="2262981" y="1357791"/>
          <a:ext cx="5966618" cy="2941873"/>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ar-EG" sz="2300" kern="1200" dirty="0" smtClean="0"/>
            <a:t>السعي وراء المنافسة في تغطية الأزمة يؤدي للوقوع في بعض الأخطاء مما يخلق ضغوطات جديدة على فريق إدارة الأزمة.</a:t>
          </a:r>
          <a:endParaRPr lang="ar-EG" sz="2300" kern="1200" dirty="0"/>
        </a:p>
      </dsp:txBody>
      <dsp:txXfrm>
        <a:off x="2262981" y="1357791"/>
        <a:ext cx="5966618" cy="1357787"/>
      </dsp:txXfrm>
    </dsp:sp>
    <dsp:sp modelId="{9731654D-D457-4B1A-80B7-0BACD6B2C220}">
      <dsp:nvSpPr>
        <dsp:cNvPr id="0" name=""/>
        <dsp:cNvSpPr/>
      </dsp:nvSpPr>
      <dsp:spPr>
        <a:xfrm>
          <a:off x="1584087" y="2715579"/>
          <a:ext cx="1357787" cy="1357787"/>
        </a:xfrm>
        <a:prstGeom prst="pie">
          <a:avLst>
            <a:gd name="adj1" fmla="val 5400000"/>
            <a:gd name="adj2" fmla="val 162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67E24AD9-7494-4921-AF4A-A32B843A4620}">
      <dsp:nvSpPr>
        <dsp:cNvPr id="0" name=""/>
        <dsp:cNvSpPr/>
      </dsp:nvSpPr>
      <dsp:spPr>
        <a:xfrm>
          <a:off x="2262981" y="2715579"/>
          <a:ext cx="5966618" cy="1357787"/>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ar-EG" sz="2300" kern="1200" dirty="0" smtClean="0"/>
            <a:t>بالإضافة لعوائق أخرى مثل قلة الإمكانيات المتاحة والمتوفرة وغياب أهل الخبرة ،بسبب عدم توفر الكفاءة في فريق إدارة الأزمة، مع نقص وعدم كفاية المعلومات اللازمة للتنبؤ بالأزمة</a:t>
          </a:r>
          <a:endParaRPr lang="ar-EG" sz="2300" kern="1200" dirty="0"/>
        </a:p>
      </dsp:txBody>
      <dsp:txXfrm>
        <a:off x="2262981" y="2715579"/>
        <a:ext cx="5966618" cy="1357787"/>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A3CE2C4-513B-4B64-BA1A-FC222B1B6D1F}" type="datetimeFigureOut">
              <a:rPr lang="ar-EG" smtClean="0"/>
              <a:t>07/08/1441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EEBD5DB-F186-4819-A1DF-F9EF35396308}" type="slidenum">
              <a:rPr lang="ar-EG" smtClean="0"/>
              <a:t>‹#›</a:t>
            </a:fld>
            <a:endParaRPr lang="ar-EG"/>
          </a:p>
        </p:txBody>
      </p:sp>
    </p:spTree>
    <p:extLst>
      <p:ext uri="{BB962C8B-B14F-4D97-AF65-F5344CB8AC3E}">
        <p14:creationId xmlns:p14="http://schemas.microsoft.com/office/powerpoint/2010/main" val="6431520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4032901979"/>
      </p:ext>
    </p:extLst>
  </p:cSld>
  <p:clrMapOvr>
    <a:masterClrMapping/>
  </p:clrMapOvr>
  <p:transition spd="slow" advTm="0">
    <p:cover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2741020493"/>
      </p:ext>
    </p:extLst>
  </p:cSld>
  <p:clrMapOvr>
    <a:masterClrMapping/>
  </p:clrMapOvr>
  <p:transition spd="slow" advTm="0">
    <p:cover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3937348371"/>
      </p:ext>
    </p:extLst>
  </p:cSld>
  <p:clrMapOvr>
    <a:masterClrMapping/>
  </p:clrMapOvr>
  <p:transition spd="slow" advTm="0">
    <p:cover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solidFill>
                  <a:prstClr val="black">
                    <a:tint val="75000"/>
                  </a:prstClr>
                </a:solidFill>
              </a:rPr>
              <a:pPr/>
              <a:t>07/08/1441</a:t>
            </a:fld>
            <a:endParaRPr lang="ar-EG">
              <a:solidFill>
                <a:prstClr val="black">
                  <a:tint val="75000"/>
                </a:prstClr>
              </a:solidFill>
            </a:endParaRPr>
          </a:p>
        </p:txBody>
      </p:sp>
      <p:sp>
        <p:nvSpPr>
          <p:cNvPr id="5" name="Footer Placeholder 4"/>
          <p:cNvSpPr>
            <a:spLocks noGrp="1"/>
          </p:cNvSpPr>
          <p:nvPr>
            <p:ph type="ftr" sz="quarter" idx="11"/>
          </p:nvPr>
        </p:nvSpPr>
        <p:spPr/>
        <p:txBody>
          <a:bodyPr/>
          <a:lstStyle/>
          <a:p>
            <a:endParaRPr lang="ar-EG">
              <a:solidFill>
                <a:prstClr val="black">
                  <a:tint val="75000"/>
                </a:prstClr>
              </a:solidFill>
            </a:endParaRPr>
          </a:p>
        </p:txBody>
      </p:sp>
      <p:sp>
        <p:nvSpPr>
          <p:cNvPr id="6" name="Slide Number Placeholder 5"/>
          <p:cNvSpPr>
            <a:spLocks noGrp="1"/>
          </p:cNvSpPr>
          <p:nvPr>
            <p:ph type="sldNum" sz="quarter" idx="12"/>
          </p:nvPr>
        </p:nvSpPr>
        <p:spPr/>
        <p:txBody>
          <a:bodyPr/>
          <a:lstStyle/>
          <a:p>
            <a:fld id="{FF7549D1-16E3-4068-A96E-E09B37897829}"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3092652655"/>
      </p:ext>
    </p:extLst>
  </p:cSld>
  <p:clrMapOvr>
    <a:masterClrMapping/>
  </p:clrMapOvr>
  <p:transition spd="slow" advTm="0">
    <p:cover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solidFill>
                  <a:prstClr val="black">
                    <a:tint val="75000"/>
                  </a:prstClr>
                </a:solidFill>
              </a:rPr>
              <a:pPr/>
              <a:t>07/08/1441</a:t>
            </a:fld>
            <a:endParaRPr lang="ar-EG">
              <a:solidFill>
                <a:prstClr val="black">
                  <a:tint val="75000"/>
                </a:prstClr>
              </a:solidFill>
            </a:endParaRPr>
          </a:p>
        </p:txBody>
      </p:sp>
      <p:sp>
        <p:nvSpPr>
          <p:cNvPr id="5" name="Footer Placeholder 4"/>
          <p:cNvSpPr>
            <a:spLocks noGrp="1"/>
          </p:cNvSpPr>
          <p:nvPr>
            <p:ph type="ftr" sz="quarter" idx="11"/>
          </p:nvPr>
        </p:nvSpPr>
        <p:spPr/>
        <p:txBody>
          <a:bodyPr/>
          <a:lstStyle/>
          <a:p>
            <a:endParaRPr lang="ar-EG">
              <a:solidFill>
                <a:prstClr val="black">
                  <a:tint val="75000"/>
                </a:prstClr>
              </a:solidFill>
            </a:endParaRPr>
          </a:p>
        </p:txBody>
      </p:sp>
      <p:sp>
        <p:nvSpPr>
          <p:cNvPr id="6" name="Slide Number Placeholder 5"/>
          <p:cNvSpPr>
            <a:spLocks noGrp="1"/>
          </p:cNvSpPr>
          <p:nvPr>
            <p:ph type="sldNum" sz="quarter" idx="12"/>
          </p:nvPr>
        </p:nvSpPr>
        <p:spPr/>
        <p:txBody>
          <a:bodyPr/>
          <a:lstStyle/>
          <a:p>
            <a:fld id="{FF7549D1-16E3-4068-A96E-E09B37897829}"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2339647128"/>
      </p:ext>
    </p:extLst>
  </p:cSld>
  <p:clrMapOvr>
    <a:masterClrMapping/>
  </p:clrMapOvr>
  <p:transition spd="slow" advTm="0">
    <p:cover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1714AC-E4A0-4DE1-8A94-35B403F40B51}" type="datetimeFigureOut">
              <a:rPr lang="ar-EG" smtClean="0">
                <a:solidFill>
                  <a:prstClr val="black">
                    <a:tint val="75000"/>
                  </a:prstClr>
                </a:solidFill>
              </a:rPr>
              <a:pPr/>
              <a:t>07/08/1441</a:t>
            </a:fld>
            <a:endParaRPr lang="ar-EG">
              <a:solidFill>
                <a:prstClr val="black">
                  <a:tint val="75000"/>
                </a:prstClr>
              </a:solidFill>
            </a:endParaRPr>
          </a:p>
        </p:txBody>
      </p:sp>
      <p:sp>
        <p:nvSpPr>
          <p:cNvPr id="5" name="Footer Placeholder 4"/>
          <p:cNvSpPr>
            <a:spLocks noGrp="1"/>
          </p:cNvSpPr>
          <p:nvPr>
            <p:ph type="ftr" sz="quarter" idx="11"/>
          </p:nvPr>
        </p:nvSpPr>
        <p:spPr/>
        <p:txBody>
          <a:bodyPr/>
          <a:lstStyle/>
          <a:p>
            <a:endParaRPr lang="ar-EG">
              <a:solidFill>
                <a:prstClr val="black">
                  <a:tint val="75000"/>
                </a:prstClr>
              </a:solidFill>
            </a:endParaRPr>
          </a:p>
        </p:txBody>
      </p:sp>
      <p:sp>
        <p:nvSpPr>
          <p:cNvPr id="6" name="Slide Number Placeholder 5"/>
          <p:cNvSpPr>
            <a:spLocks noGrp="1"/>
          </p:cNvSpPr>
          <p:nvPr>
            <p:ph type="sldNum" sz="quarter" idx="12"/>
          </p:nvPr>
        </p:nvSpPr>
        <p:spPr/>
        <p:txBody>
          <a:bodyPr/>
          <a:lstStyle/>
          <a:p>
            <a:fld id="{FF7549D1-16E3-4068-A96E-E09B37897829}"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220881507"/>
      </p:ext>
    </p:extLst>
  </p:cSld>
  <p:clrMapOvr>
    <a:masterClrMapping/>
  </p:clrMapOvr>
  <p:transition spd="slow" advTm="0">
    <p:cover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C51714AC-E4A0-4DE1-8A94-35B403F40B51}" type="datetimeFigureOut">
              <a:rPr lang="ar-EG" smtClean="0">
                <a:solidFill>
                  <a:prstClr val="black">
                    <a:tint val="75000"/>
                  </a:prstClr>
                </a:solidFill>
              </a:rPr>
              <a:pPr/>
              <a:t>07/08/1441</a:t>
            </a:fld>
            <a:endParaRPr lang="ar-EG">
              <a:solidFill>
                <a:prstClr val="black">
                  <a:tint val="75000"/>
                </a:prstClr>
              </a:solidFill>
            </a:endParaRPr>
          </a:p>
        </p:txBody>
      </p:sp>
      <p:sp>
        <p:nvSpPr>
          <p:cNvPr id="6" name="Footer Placeholder 5"/>
          <p:cNvSpPr>
            <a:spLocks noGrp="1"/>
          </p:cNvSpPr>
          <p:nvPr>
            <p:ph type="ftr" sz="quarter" idx="11"/>
          </p:nvPr>
        </p:nvSpPr>
        <p:spPr/>
        <p:txBody>
          <a:bodyPr/>
          <a:lstStyle/>
          <a:p>
            <a:endParaRPr lang="ar-EG">
              <a:solidFill>
                <a:prstClr val="black">
                  <a:tint val="75000"/>
                </a:prstClr>
              </a:solidFill>
            </a:endParaRPr>
          </a:p>
        </p:txBody>
      </p:sp>
      <p:sp>
        <p:nvSpPr>
          <p:cNvPr id="7" name="Slide Number Placeholder 6"/>
          <p:cNvSpPr>
            <a:spLocks noGrp="1"/>
          </p:cNvSpPr>
          <p:nvPr>
            <p:ph type="sldNum" sz="quarter" idx="12"/>
          </p:nvPr>
        </p:nvSpPr>
        <p:spPr/>
        <p:txBody>
          <a:bodyPr/>
          <a:lstStyle/>
          <a:p>
            <a:fld id="{FF7549D1-16E3-4068-A96E-E09B37897829}"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2470870870"/>
      </p:ext>
    </p:extLst>
  </p:cSld>
  <p:clrMapOvr>
    <a:masterClrMapping/>
  </p:clrMapOvr>
  <p:transition spd="slow" advTm="0">
    <p:cover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C51714AC-E4A0-4DE1-8A94-35B403F40B51}" type="datetimeFigureOut">
              <a:rPr lang="ar-EG" smtClean="0">
                <a:solidFill>
                  <a:prstClr val="black">
                    <a:tint val="75000"/>
                  </a:prstClr>
                </a:solidFill>
              </a:rPr>
              <a:pPr/>
              <a:t>07/08/1441</a:t>
            </a:fld>
            <a:endParaRPr lang="ar-EG">
              <a:solidFill>
                <a:prstClr val="black">
                  <a:tint val="75000"/>
                </a:prstClr>
              </a:solidFill>
            </a:endParaRPr>
          </a:p>
        </p:txBody>
      </p:sp>
      <p:sp>
        <p:nvSpPr>
          <p:cNvPr id="8" name="Footer Placeholder 7"/>
          <p:cNvSpPr>
            <a:spLocks noGrp="1"/>
          </p:cNvSpPr>
          <p:nvPr>
            <p:ph type="ftr" sz="quarter" idx="11"/>
          </p:nvPr>
        </p:nvSpPr>
        <p:spPr/>
        <p:txBody>
          <a:bodyPr/>
          <a:lstStyle/>
          <a:p>
            <a:endParaRPr lang="ar-EG">
              <a:solidFill>
                <a:prstClr val="black">
                  <a:tint val="75000"/>
                </a:prstClr>
              </a:solidFill>
            </a:endParaRPr>
          </a:p>
        </p:txBody>
      </p:sp>
      <p:sp>
        <p:nvSpPr>
          <p:cNvPr id="9" name="Slide Number Placeholder 8"/>
          <p:cNvSpPr>
            <a:spLocks noGrp="1"/>
          </p:cNvSpPr>
          <p:nvPr>
            <p:ph type="sldNum" sz="quarter" idx="12"/>
          </p:nvPr>
        </p:nvSpPr>
        <p:spPr/>
        <p:txBody>
          <a:bodyPr/>
          <a:lstStyle/>
          <a:p>
            <a:fld id="{FF7549D1-16E3-4068-A96E-E09B37897829}"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3749357327"/>
      </p:ext>
    </p:extLst>
  </p:cSld>
  <p:clrMapOvr>
    <a:masterClrMapping/>
  </p:clrMapOvr>
  <p:transition spd="slow" advTm="0">
    <p:cover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C51714AC-E4A0-4DE1-8A94-35B403F40B51}" type="datetimeFigureOut">
              <a:rPr lang="ar-EG" smtClean="0">
                <a:solidFill>
                  <a:prstClr val="black">
                    <a:tint val="75000"/>
                  </a:prstClr>
                </a:solidFill>
              </a:rPr>
              <a:pPr/>
              <a:t>07/08/1441</a:t>
            </a:fld>
            <a:endParaRPr lang="ar-EG">
              <a:solidFill>
                <a:prstClr val="black">
                  <a:tint val="75000"/>
                </a:prstClr>
              </a:solidFill>
            </a:endParaRPr>
          </a:p>
        </p:txBody>
      </p:sp>
      <p:sp>
        <p:nvSpPr>
          <p:cNvPr id="4" name="Footer Placeholder 3"/>
          <p:cNvSpPr>
            <a:spLocks noGrp="1"/>
          </p:cNvSpPr>
          <p:nvPr>
            <p:ph type="ftr" sz="quarter" idx="11"/>
          </p:nvPr>
        </p:nvSpPr>
        <p:spPr/>
        <p:txBody>
          <a:bodyPr/>
          <a:lstStyle/>
          <a:p>
            <a:endParaRPr lang="ar-EG">
              <a:solidFill>
                <a:prstClr val="black">
                  <a:tint val="75000"/>
                </a:prstClr>
              </a:solidFill>
            </a:endParaRPr>
          </a:p>
        </p:txBody>
      </p:sp>
      <p:sp>
        <p:nvSpPr>
          <p:cNvPr id="5" name="Slide Number Placeholder 4"/>
          <p:cNvSpPr>
            <a:spLocks noGrp="1"/>
          </p:cNvSpPr>
          <p:nvPr>
            <p:ph type="sldNum" sz="quarter" idx="12"/>
          </p:nvPr>
        </p:nvSpPr>
        <p:spPr/>
        <p:txBody>
          <a:bodyPr/>
          <a:lstStyle/>
          <a:p>
            <a:fld id="{FF7549D1-16E3-4068-A96E-E09B37897829}"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2709756953"/>
      </p:ext>
    </p:extLst>
  </p:cSld>
  <p:clrMapOvr>
    <a:masterClrMapping/>
  </p:clrMapOvr>
  <p:transition spd="slow" advTm="0">
    <p:cover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714AC-E4A0-4DE1-8A94-35B403F40B51}" type="datetimeFigureOut">
              <a:rPr lang="ar-EG" smtClean="0">
                <a:solidFill>
                  <a:prstClr val="black">
                    <a:tint val="75000"/>
                  </a:prstClr>
                </a:solidFill>
              </a:rPr>
              <a:pPr/>
              <a:t>07/08/1441</a:t>
            </a:fld>
            <a:endParaRPr lang="ar-EG">
              <a:solidFill>
                <a:prstClr val="black">
                  <a:tint val="75000"/>
                </a:prstClr>
              </a:solidFill>
            </a:endParaRPr>
          </a:p>
        </p:txBody>
      </p:sp>
      <p:sp>
        <p:nvSpPr>
          <p:cNvPr id="3" name="Footer Placeholder 2"/>
          <p:cNvSpPr>
            <a:spLocks noGrp="1"/>
          </p:cNvSpPr>
          <p:nvPr>
            <p:ph type="ftr" sz="quarter" idx="11"/>
          </p:nvPr>
        </p:nvSpPr>
        <p:spPr/>
        <p:txBody>
          <a:bodyPr/>
          <a:lstStyle/>
          <a:p>
            <a:endParaRPr lang="ar-EG">
              <a:solidFill>
                <a:prstClr val="black">
                  <a:tint val="75000"/>
                </a:prstClr>
              </a:solidFill>
            </a:endParaRPr>
          </a:p>
        </p:txBody>
      </p:sp>
      <p:sp>
        <p:nvSpPr>
          <p:cNvPr id="4" name="Slide Number Placeholder 3"/>
          <p:cNvSpPr>
            <a:spLocks noGrp="1"/>
          </p:cNvSpPr>
          <p:nvPr>
            <p:ph type="sldNum" sz="quarter" idx="12"/>
          </p:nvPr>
        </p:nvSpPr>
        <p:spPr/>
        <p:txBody>
          <a:bodyPr/>
          <a:lstStyle/>
          <a:p>
            <a:fld id="{FF7549D1-16E3-4068-A96E-E09B37897829}"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4276561539"/>
      </p:ext>
    </p:extLst>
  </p:cSld>
  <p:clrMapOvr>
    <a:masterClrMapping/>
  </p:clrMapOvr>
  <p:transition spd="slow" advTm="0">
    <p:cover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1714AC-E4A0-4DE1-8A94-35B403F40B51}" type="datetimeFigureOut">
              <a:rPr lang="ar-EG" smtClean="0">
                <a:solidFill>
                  <a:prstClr val="black">
                    <a:tint val="75000"/>
                  </a:prstClr>
                </a:solidFill>
              </a:rPr>
              <a:pPr/>
              <a:t>07/08/1441</a:t>
            </a:fld>
            <a:endParaRPr lang="ar-EG">
              <a:solidFill>
                <a:prstClr val="black">
                  <a:tint val="75000"/>
                </a:prstClr>
              </a:solidFill>
            </a:endParaRPr>
          </a:p>
        </p:txBody>
      </p:sp>
      <p:sp>
        <p:nvSpPr>
          <p:cNvPr id="6" name="Footer Placeholder 5"/>
          <p:cNvSpPr>
            <a:spLocks noGrp="1"/>
          </p:cNvSpPr>
          <p:nvPr>
            <p:ph type="ftr" sz="quarter" idx="11"/>
          </p:nvPr>
        </p:nvSpPr>
        <p:spPr/>
        <p:txBody>
          <a:bodyPr/>
          <a:lstStyle/>
          <a:p>
            <a:endParaRPr lang="ar-EG">
              <a:solidFill>
                <a:prstClr val="black">
                  <a:tint val="75000"/>
                </a:prstClr>
              </a:solidFill>
            </a:endParaRPr>
          </a:p>
        </p:txBody>
      </p:sp>
      <p:sp>
        <p:nvSpPr>
          <p:cNvPr id="7" name="Slide Number Placeholder 6"/>
          <p:cNvSpPr>
            <a:spLocks noGrp="1"/>
          </p:cNvSpPr>
          <p:nvPr>
            <p:ph type="sldNum" sz="quarter" idx="12"/>
          </p:nvPr>
        </p:nvSpPr>
        <p:spPr/>
        <p:txBody>
          <a:bodyPr/>
          <a:lstStyle/>
          <a:p>
            <a:fld id="{FF7549D1-16E3-4068-A96E-E09B37897829}"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3164673750"/>
      </p:ext>
    </p:extLst>
  </p:cSld>
  <p:clrMapOvr>
    <a:masterClrMapping/>
  </p:clrMapOvr>
  <p:transition spd="slow" advTm="0">
    <p:cover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3248138093"/>
      </p:ext>
    </p:extLst>
  </p:cSld>
  <p:clrMapOvr>
    <a:masterClrMapping/>
  </p:clrMapOvr>
  <p:transition spd="slow" advTm="0">
    <p:cover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1714AC-E4A0-4DE1-8A94-35B403F40B51}" type="datetimeFigureOut">
              <a:rPr lang="ar-EG" smtClean="0">
                <a:solidFill>
                  <a:prstClr val="black">
                    <a:tint val="75000"/>
                  </a:prstClr>
                </a:solidFill>
              </a:rPr>
              <a:pPr/>
              <a:t>07/08/1441</a:t>
            </a:fld>
            <a:endParaRPr lang="ar-EG">
              <a:solidFill>
                <a:prstClr val="black">
                  <a:tint val="75000"/>
                </a:prstClr>
              </a:solidFill>
            </a:endParaRPr>
          </a:p>
        </p:txBody>
      </p:sp>
      <p:sp>
        <p:nvSpPr>
          <p:cNvPr id="6" name="Footer Placeholder 5"/>
          <p:cNvSpPr>
            <a:spLocks noGrp="1"/>
          </p:cNvSpPr>
          <p:nvPr>
            <p:ph type="ftr" sz="quarter" idx="11"/>
          </p:nvPr>
        </p:nvSpPr>
        <p:spPr/>
        <p:txBody>
          <a:bodyPr/>
          <a:lstStyle/>
          <a:p>
            <a:endParaRPr lang="ar-EG">
              <a:solidFill>
                <a:prstClr val="black">
                  <a:tint val="75000"/>
                </a:prstClr>
              </a:solidFill>
            </a:endParaRPr>
          </a:p>
        </p:txBody>
      </p:sp>
      <p:sp>
        <p:nvSpPr>
          <p:cNvPr id="7" name="Slide Number Placeholder 6"/>
          <p:cNvSpPr>
            <a:spLocks noGrp="1"/>
          </p:cNvSpPr>
          <p:nvPr>
            <p:ph type="sldNum" sz="quarter" idx="12"/>
          </p:nvPr>
        </p:nvSpPr>
        <p:spPr/>
        <p:txBody>
          <a:bodyPr/>
          <a:lstStyle/>
          <a:p>
            <a:fld id="{FF7549D1-16E3-4068-A96E-E09B37897829}"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3604567436"/>
      </p:ext>
    </p:extLst>
  </p:cSld>
  <p:clrMapOvr>
    <a:masterClrMapping/>
  </p:clrMapOvr>
  <p:transition spd="slow" advTm="0">
    <p:cover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solidFill>
                  <a:prstClr val="black">
                    <a:tint val="75000"/>
                  </a:prstClr>
                </a:solidFill>
              </a:rPr>
              <a:pPr/>
              <a:t>07/08/1441</a:t>
            </a:fld>
            <a:endParaRPr lang="ar-EG">
              <a:solidFill>
                <a:prstClr val="black">
                  <a:tint val="75000"/>
                </a:prstClr>
              </a:solidFill>
            </a:endParaRPr>
          </a:p>
        </p:txBody>
      </p:sp>
      <p:sp>
        <p:nvSpPr>
          <p:cNvPr id="5" name="Footer Placeholder 4"/>
          <p:cNvSpPr>
            <a:spLocks noGrp="1"/>
          </p:cNvSpPr>
          <p:nvPr>
            <p:ph type="ftr" sz="quarter" idx="11"/>
          </p:nvPr>
        </p:nvSpPr>
        <p:spPr/>
        <p:txBody>
          <a:bodyPr/>
          <a:lstStyle/>
          <a:p>
            <a:endParaRPr lang="ar-EG">
              <a:solidFill>
                <a:prstClr val="black">
                  <a:tint val="75000"/>
                </a:prstClr>
              </a:solidFill>
            </a:endParaRPr>
          </a:p>
        </p:txBody>
      </p:sp>
      <p:sp>
        <p:nvSpPr>
          <p:cNvPr id="6" name="Slide Number Placeholder 5"/>
          <p:cNvSpPr>
            <a:spLocks noGrp="1"/>
          </p:cNvSpPr>
          <p:nvPr>
            <p:ph type="sldNum" sz="quarter" idx="12"/>
          </p:nvPr>
        </p:nvSpPr>
        <p:spPr/>
        <p:txBody>
          <a:bodyPr/>
          <a:lstStyle/>
          <a:p>
            <a:fld id="{FF7549D1-16E3-4068-A96E-E09B37897829}"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368072780"/>
      </p:ext>
    </p:extLst>
  </p:cSld>
  <p:clrMapOvr>
    <a:masterClrMapping/>
  </p:clrMapOvr>
  <p:transition spd="slow" advTm="0">
    <p:cover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solidFill>
                  <a:prstClr val="black">
                    <a:tint val="75000"/>
                  </a:prstClr>
                </a:solidFill>
              </a:rPr>
              <a:pPr/>
              <a:t>07/08/1441</a:t>
            </a:fld>
            <a:endParaRPr lang="ar-EG">
              <a:solidFill>
                <a:prstClr val="black">
                  <a:tint val="75000"/>
                </a:prstClr>
              </a:solidFill>
            </a:endParaRPr>
          </a:p>
        </p:txBody>
      </p:sp>
      <p:sp>
        <p:nvSpPr>
          <p:cNvPr id="5" name="Footer Placeholder 4"/>
          <p:cNvSpPr>
            <a:spLocks noGrp="1"/>
          </p:cNvSpPr>
          <p:nvPr>
            <p:ph type="ftr" sz="quarter" idx="11"/>
          </p:nvPr>
        </p:nvSpPr>
        <p:spPr/>
        <p:txBody>
          <a:bodyPr/>
          <a:lstStyle/>
          <a:p>
            <a:endParaRPr lang="ar-EG">
              <a:solidFill>
                <a:prstClr val="black">
                  <a:tint val="75000"/>
                </a:prstClr>
              </a:solidFill>
            </a:endParaRPr>
          </a:p>
        </p:txBody>
      </p:sp>
      <p:sp>
        <p:nvSpPr>
          <p:cNvPr id="6" name="Slide Number Placeholder 5"/>
          <p:cNvSpPr>
            <a:spLocks noGrp="1"/>
          </p:cNvSpPr>
          <p:nvPr>
            <p:ph type="sldNum" sz="quarter" idx="12"/>
          </p:nvPr>
        </p:nvSpPr>
        <p:spPr/>
        <p:txBody>
          <a:bodyPr/>
          <a:lstStyle/>
          <a:p>
            <a:fld id="{FF7549D1-16E3-4068-A96E-E09B37897829}"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191001983"/>
      </p:ext>
    </p:extLst>
  </p:cSld>
  <p:clrMapOvr>
    <a:masterClrMapping/>
  </p:clrMapOvr>
  <p:transition spd="slow" advTm="0">
    <p:cover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1714AC-E4A0-4DE1-8A94-35B403F40B51}" type="datetimeFigureOut">
              <a:rPr lang="ar-EG" smtClean="0"/>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2595668513"/>
      </p:ext>
    </p:extLst>
  </p:cSld>
  <p:clrMapOvr>
    <a:masterClrMapping/>
  </p:clrMapOvr>
  <p:transition spd="slow" advTm="0">
    <p:cover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C51714AC-E4A0-4DE1-8A94-35B403F40B51}" type="datetimeFigureOut">
              <a:rPr lang="ar-EG" smtClean="0"/>
              <a:t>07/08/1441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1623859181"/>
      </p:ext>
    </p:extLst>
  </p:cSld>
  <p:clrMapOvr>
    <a:masterClrMapping/>
  </p:clrMapOvr>
  <p:transition spd="slow" advTm="0">
    <p:cover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C51714AC-E4A0-4DE1-8A94-35B403F40B51}" type="datetimeFigureOut">
              <a:rPr lang="ar-EG" smtClean="0"/>
              <a:t>07/08/1441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613800163"/>
      </p:ext>
    </p:extLst>
  </p:cSld>
  <p:clrMapOvr>
    <a:masterClrMapping/>
  </p:clrMapOvr>
  <p:transition spd="slow" advTm="0">
    <p:cover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C51714AC-E4A0-4DE1-8A94-35B403F40B51}" type="datetimeFigureOut">
              <a:rPr lang="ar-EG" smtClean="0"/>
              <a:t>07/08/1441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1310629531"/>
      </p:ext>
    </p:extLst>
  </p:cSld>
  <p:clrMapOvr>
    <a:masterClrMapping/>
  </p:clrMapOvr>
  <p:transition spd="slow" advTm="0">
    <p:cover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714AC-E4A0-4DE1-8A94-35B403F40B51}" type="datetimeFigureOut">
              <a:rPr lang="ar-EG" smtClean="0"/>
              <a:t>07/08/1441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3334992063"/>
      </p:ext>
    </p:extLst>
  </p:cSld>
  <p:clrMapOvr>
    <a:masterClrMapping/>
  </p:clrMapOvr>
  <p:transition spd="slow" advTm="0">
    <p:cover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1714AC-E4A0-4DE1-8A94-35B403F40B51}" type="datetimeFigureOut">
              <a:rPr lang="ar-EG" smtClean="0"/>
              <a:t>07/08/1441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4134641172"/>
      </p:ext>
    </p:extLst>
  </p:cSld>
  <p:clrMapOvr>
    <a:masterClrMapping/>
  </p:clrMapOvr>
  <p:transition spd="slow" advTm="0">
    <p:cover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1714AC-E4A0-4DE1-8A94-35B403F40B51}" type="datetimeFigureOut">
              <a:rPr lang="ar-EG" smtClean="0"/>
              <a:t>07/08/1441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161799237"/>
      </p:ext>
    </p:extLst>
  </p:cSld>
  <p:clrMapOvr>
    <a:masterClrMapping/>
  </p:clrMapOvr>
  <p:transition spd="slow" advTm="0">
    <p:cover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51714AC-E4A0-4DE1-8A94-35B403F40B51}" type="datetimeFigureOut">
              <a:rPr lang="ar-EG" smtClean="0"/>
              <a:t>07/08/1441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F7549D1-16E3-4068-A96E-E09B37897829}" type="slidenum">
              <a:rPr lang="ar-EG" smtClean="0"/>
              <a:t>‹#›</a:t>
            </a:fld>
            <a:endParaRPr lang="ar-EG"/>
          </a:p>
        </p:txBody>
      </p:sp>
    </p:spTree>
    <p:extLst>
      <p:ext uri="{BB962C8B-B14F-4D97-AF65-F5344CB8AC3E}">
        <p14:creationId xmlns:p14="http://schemas.microsoft.com/office/powerpoint/2010/main" val="3440648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Tm="0">
    <p:cover dir="r"/>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51714AC-E4A0-4DE1-8A94-35B403F40B51}" type="datetimeFigureOut">
              <a:rPr lang="ar-EG" smtClean="0">
                <a:solidFill>
                  <a:prstClr val="black">
                    <a:tint val="75000"/>
                  </a:prstClr>
                </a:solidFill>
              </a:rPr>
              <a:pPr/>
              <a:t>07/08/1441</a:t>
            </a:fld>
            <a:endParaRPr lang="ar-EG">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solidFill>
                <a:prstClr val="black">
                  <a:tint val="75000"/>
                </a:prstClr>
              </a:solidFill>
            </a:endParaRP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F7549D1-16E3-4068-A96E-E09B37897829}"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35464196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advTm="0">
    <p:cover dir="r"/>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Ragia.ebrahim@gi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9075" y="260648"/>
            <a:ext cx="8345850" cy="6336704"/>
          </a:xfrm>
        </p:spPr>
      </p:pic>
      <p:sp>
        <p:nvSpPr>
          <p:cNvPr id="3" name="Rectangle 2"/>
          <p:cNvSpPr/>
          <p:nvPr/>
        </p:nvSpPr>
        <p:spPr>
          <a:xfrm>
            <a:off x="2286000" y="2690336"/>
            <a:ext cx="4572000" cy="3046988"/>
          </a:xfrm>
          <a:prstGeom prst="rect">
            <a:avLst/>
          </a:prstGeom>
        </p:spPr>
        <p:txBody>
          <a:bodyPr>
            <a:spAutoFit/>
          </a:bodyPr>
          <a:lstStyle/>
          <a:p>
            <a:pPr algn="ctr"/>
            <a:r>
              <a:rPr lang="ar-EG" sz="3200" dirty="0" smtClean="0"/>
              <a:t>إدارة المؤسسات الإذاعية</a:t>
            </a:r>
          </a:p>
          <a:p>
            <a:pPr algn="ctr"/>
            <a:r>
              <a:rPr lang="ar-EG" sz="3200" dirty="0" smtClean="0"/>
              <a:t>المحاضرة رقم(5)</a:t>
            </a:r>
            <a:endParaRPr lang="ar-EG" sz="3200" dirty="0"/>
          </a:p>
          <a:p>
            <a:pPr algn="ctr"/>
            <a:r>
              <a:rPr lang="ar-EG" sz="3200" dirty="0"/>
              <a:t>د. راجية إبراهيم </a:t>
            </a:r>
          </a:p>
          <a:p>
            <a:pPr algn="ctr"/>
            <a:r>
              <a:rPr lang="ar-EG" sz="3200" dirty="0"/>
              <a:t>الفرقة </a:t>
            </a:r>
            <a:r>
              <a:rPr lang="ar-EG" sz="3200" dirty="0" smtClean="0"/>
              <a:t>الثالثة</a:t>
            </a:r>
            <a:endParaRPr lang="ar-EG" sz="3200" dirty="0"/>
          </a:p>
          <a:p>
            <a:pPr algn="ctr"/>
            <a:r>
              <a:rPr lang="ar-EG" sz="3200" dirty="0"/>
              <a:t>شعبة إذاعة </a:t>
            </a:r>
          </a:p>
          <a:p>
            <a:pPr algn="ctr"/>
            <a:r>
              <a:rPr lang="ar-EG" sz="3200" dirty="0" smtClean="0"/>
              <a:t>قسم إعلام</a:t>
            </a:r>
            <a:endParaRPr lang="ar-EG" sz="3200" dirty="0"/>
          </a:p>
        </p:txBody>
      </p:sp>
    </p:spTree>
    <p:extLst>
      <p:ext uri="{BB962C8B-B14F-4D97-AF65-F5344CB8AC3E}">
        <p14:creationId xmlns:p14="http://schemas.microsoft.com/office/powerpoint/2010/main" val="515409646"/>
      </p:ext>
    </p:extLst>
  </p:cSld>
  <p:clrMapOvr>
    <a:masterClrMapping/>
  </p:clrMapOvr>
  <p:transition spd="slow" advTm="0">
    <p:cover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b="1" dirty="0"/>
              <a:t>ثالثاً: إدارة الإعلام بعد الأزمة</a:t>
            </a:r>
            <a:r>
              <a:rPr lang="ar-EG" b="1" dirty="0" smtClean="0"/>
              <a:t>:</a:t>
            </a:r>
            <a:endParaRPr lang="ar-EG" b="1" dirty="0"/>
          </a:p>
        </p:txBody>
      </p:sp>
      <p:sp>
        <p:nvSpPr>
          <p:cNvPr id="3" name="Content Placeholder 2"/>
          <p:cNvSpPr>
            <a:spLocks noGrp="1"/>
          </p:cNvSpPr>
          <p:nvPr>
            <p:ph idx="1"/>
          </p:nvPr>
        </p:nvSpPr>
        <p:spPr/>
        <p:txBody>
          <a:bodyPr>
            <a:normAutofit/>
          </a:bodyPr>
          <a:lstStyle/>
          <a:p>
            <a:pPr marL="0" indent="0">
              <a:buNone/>
            </a:pPr>
            <a:r>
              <a:rPr lang="ar-EG" b="1" dirty="0" smtClean="0"/>
              <a:t>في </a:t>
            </a:r>
            <a:r>
              <a:rPr lang="ar-EG" b="1" dirty="0"/>
              <a:t>هذه المرحلة من إدارة الأزمة تقع على وسائل الإعلام مسئولية إنجاز المهام التالية: </a:t>
            </a:r>
          </a:p>
          <a:p>
            <a:pPr marL="0" indent="0">
              <a:buNone/>
            </a:pPr>
            <a:r>
              <a:rPr lang="ar-EG" dirty="0" smtClean="0"/>
              <a:t>1- أهمية </a:t>
            </a:r>
            <a:r>
              <a:rPr lang="ar-EG" dirty="0"/>
              <a:t>التركيز على استخلاص الدروس المستفادة من الأزمة ونتائجها من خلال الاستعانة بالخبراء والمتخصصين القادرين على تقديم رؤية شاملة للأزمة والدروس المستفادة منها. </a:t>
            </a:r>
            <a:endParaRPr lang="ar-EG" dirty="0" smtClean="0"/>
          </a:p>
          <a:p>
            <a:pPr marL="0" indent="0">
              <a:buNone/>
            </a:pPr>
            <a:r>
              <a:rPr lang="ar-EG" dirty="0" smtClean="0"/>
              <a:t>2- تقييم </a:t>
            </a:r>
            <a:r>
              <a:rPr lang="ar-EG" dirty="0"/>
              <a:t>أداء الإعلام من خلال دراسة ما قام به, والتركيز على الجوانب الإيجابية, ومعالجة السلبيات.</a:t>
            </a:r>
          </a:p>
          <a:p>
            <a:endParaRPr lang="ar-EG" dirty="0"/>
          </a:p>
        </p:txBody>
      </p:sp>
    </p:spTree>
    <p:extLst>
      <p:ext uri="{BB962C8B-B14F-4D97-AF65-F5344CB8AC3E}">
        <p14:creationId xmlns:p14="http://schemas.microsoft.com/office/powerpoint/2010/main" val="1309912197"/>
      </p:ext>
    </p:extLst>
  </p:cSld>
  <p:clrMapOvr>
    <a:masterClrMapping/>
  </p:clrMapOvr>
  <p:transition spd="slow" advTm="0">
    <p:cover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92500" lnSpcReduction="20000"/>
          </a:bodyPr>
          <a:lstStyle/>
          <a:p>
            <a:pPr marL="0" indent="0" algn="ctr">
              <a:buNone/>
            </a:pPr>
            <a:r>
              <a:rPr lang="ar-EG" sz="5600" b="1" dirty="0" smtClean="0">
                <a:hlinkClick r:id="rId2"/>
              </a:rPr>
              <a:t>للتواصل </a:t>
            </a:r>
            <a:endParaRPr lang="en-US" sz="5600" b="1" dirty="0" smtClean="0">
              <a:hlinkClick r:id="rId2"/>
            </a:endParaRPr>
          </a:p>
          <a:p>
            <a:pPr marL="0" indent="0" algn="ctr">
              <a:buNone/>
            </a:pPr>
            <a:r>
              <a:rPr lang="en-US" sz="5600" b="1" dirty="0" smtClean="0">
                <a:hlinkClick r:id="rId2"/>
              </a:rPr>
              <a:t>Ragia.ebrahim@gimail.com</a:t>
            </a:r>
            <a:endParaRPr lang="en-US" sz="5600" b="1" dirty="0" smtClean="0"/>
          </a:p>
          <a:p>
            <a:pPr marL="0" indent="0" algn="ctr">
              <a:buNone/>
            </a:pPr>
            <a:endParaRPr lang="ar-EG" sz="5600" b="1" dirty="0" smtClean="0"/>
          </a:p>
          <a:p>
            <a:pPr marL="0" indent="0" algn="ctr">
              <a:buNone/>
            </a:pPr>
            <a:r>
              <a:rPr lang="ar-EG" sz="7200" b="1" dirty="0" smtClean="0"/>
              <a:t>شكرا</a:t>
            </a:r>
          </a:p>
          <a:p>
            <a:pPr marL="0" indent="0" algn="ctr">
              <a:buNone/>
            </a:pPr>
            <a:r>
              <a:rPr lang="ar-EG" sz="7200" b="1" dirty="0" smtClean="0"/>
              <a:t>لحسن</a:t>
            </a:r>
          </a:p>
          <a:p>
            <a:pPr marL="0" indent="0" algn="ctr">
              <a:buNone/>
            </a:pPr>
            <a:r>
              <a:rPr lang="ar-EG" sz="7200" b="1" dirty="0" smtClean="0"/>
              <a:t>المتابعة</a:t>
            </a:r>
            <a:endParaRPr lang="ar-EG" sz="7200" b="1" dirty="0"/>
          </a:p>
        </p:txBody>
      </p:sp>
    </p:spTree>
    <p:extLst>
      <p:ext uri="{BB962C8B-B14F-4D97-AF65-F5344CB8AC3E}">
        <p14:creationId xmlns:p14="http://schemas.microsoft.com/office/powerpoint/2010/main" val="1522396904"/>
      </p:ext>
    </p:extLst>
  </p:cSld>
  <p:clrMapOvr>
    <a:masterClrMapping/>
  </p:clrMapOvr>
  <p:transition spd="slow" advTm="0">
    <p:cover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16633"/>
            <a:ext cx="8784976" cy="1440159"/>
          </a:xfrm>
          <a:solidFill>
            <a:schemeClr val="accent2"/>
          </a:solidFill>
        </p:spPr>
        <p:txBody>
          <a:bodyPr/>
          <a:lstStyle/>
          <a:p>
            <a:r>
              <a:rPr lang="ar-EG" b="1" dirty="0"/>
              <a:t>أنواع المعالجة الإعلامية للأزمات</a:t>
            </a:r>
          </a:p>
        </p:txBody>
      </p:sp>
      <p:graphicFrame>
        <p:nvGraphicFramePr>
          <p:cNvPr id="4" name="Diagram 3"/>
          <p:cNvGraphicFramePr/>
          <p:nvPr>
            <p:extLst>
              <p:ext uri="{D42A27DB-BD31-4B8C-83A1-F6EECF244321}">
                <p14:modId xmlns:p14="http://schemas.microsoft.com/office/powerpoint/2010/main" val="343180849"/>
              </p:ext>
            </p:extLst>
          </p:nvPr>
        </p:nvGraphicFramePr>
        <p:xfrm>
          <a:off x="107504" y="1628800"/>
          <a:ext cx="8784976"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9916945"/>
      </p:ext>
    </p:extLst>
  </p:cSld>
  <p:clrMapOvr>
    <a:masterClrMapping/>
  </p:clrMapOvr>
  <p:transition spd="slow">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a:t>التخطيط الإعلامي وإدارة الأزمة</a:t>
            </a:r>
          </a:p>
        </p:txBody>
      </p:sp>
      <p:sp>
        <p:nvSpPr>
          <p:cNvPr id="3" name="Content Placeholder 2"/>
          <p:cNvSpPr>
            <a:spLocks noGrp="1"/>
          </p:cNvSpPr>
          <p:nvPr>
            <p:ph idx="1"/>
          </p:nvPr>
        </p:nvSpPr>
        <p:spPr/>
        <p:txBody>
          <a:bodyPr>
            <a:normAutofit/>
          </a:bodyPr>
          <a:lstStyle/>
          <a:p>
            <a:r>
              <a:rPr lang="ar-EG" dirty="0"/>
              <a:t>نقصد بالتخطيط الإعلامي إعداد خطط تخص قطاع الإعلام من أجل إدارة الأزمات المختلفة، مع الإشارة إلى أن هذه الخطط تختلف باختلاف طبيعة ونوع الأزمة من جهة وطبيعة مسؤوليات الجهة أو الهيئة التي تواجه موقف الأزمة من جهة أخرى.  </a:t>
            </a:r>
          </a:p>
        </p:txBody>
      </p:sp>
    </p:spTree>
    <p:extLst>
      <p:ext uri="{BB962C8B-B14F-4D97-AF65-F5344CB8AC3E}">
        <p14:creationId xmlns:p14="http://schemas.microsoft.com/office/powerpoint/2010/main" val="3723551107"/>
      </p:ext>
    </p:extLst>
  </p:cSld>
  <p:clrMapOvr>
    <a:masterClrMapping/>
  </p:clrMapOvr>
  <p:transition spd="slow" advTm="0">
    <p:cover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smtClean="0"/>
              <a:t>العقبات التى تقف أمام </a:t>
            </a:r>
            <a:r>
              <a:rPr lang="ar-EG" dirty="0"/>
              <a:t>عملية التخطيط لإدارة </a:t>
            </a:r>
            <a:r>
              <a:rPr lang="ar-EG" dirty="0" smtClean="0"/>
              <a:t>الأزمات</a:t>
            </a:r>
            <a:endParaRPr lang="ar-E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0647247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4054835"/>
      </p:ext>
    </p:extLst>
  </p:cSld>
  <p:clrMapOvr>
    <a:masterClrMapping/>
  </p:clrMapOvr>
  <p:transition spd="slow" advTm="0">
    <p:cover dir="r"/>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alpha val="62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4800" b="1" dirty="0"/>
              <a:t>محاور تعامل الإعلام مع </a:t>
            </a:r>
            <a:r>
              <a:rPr lang="ar-EG" sz="4800" b="1" dirty="0" smtClean="0"/>
              <a:t>الأزمات</a:t>
            </a:r>
            <a:endParaRPr lang="ar-EG" sz="4800" b="1" dirty="0"/>
          </a:p>
        </p:txBody>
      </p:sp>
      <p:sp>
        <p:nvSpPr>
          <p:cNvPr id="3" name="Content Placeholder 2"/>
          <p:cNvSpPr>
            <a:spLocks noGrp="1"/>
          </p:cNvSpPr>
          <p:nvPr>
            <p:ph idx="1"/>
          </p:nvPr>
        </p:nvSpPr>
        <p:spPr/>
        <p:txBody>
          <a:bodyPr>
            <a:normAutofit/>
          </a:bodyPr>
          <a:lstStyle/>
          <a:p>
            <a:r>
              <a:rPr lang="ar-EG" b="1" dirty="0" smtClean="0">
                <a:solidFill>
                  <a:srgbClr val="002060"/>
                </a:solidFill>
              </a:rPr>
              <a:t>المحور </a:t>
            </a:r>
            <a:r>
              <a:rPr lang="ar-EG" b="1" dirty="0">
                <a:solidFill>
                  <a:srgbClr val="002060"/>
                </a:solidFill>
              </a:rPr>
              <a:t>الأول: الأطر العامة للتعامل الإعلامي مع </a:t>
            </a:r>
            <a:r>
              <a:rPr lang="ar-EG" b="1" dirty="0" smtClean="0">
                <a:solidFill>
                  <a:srgbClr val="002060"/>
                </a:solidFill>
              </a:rPr>
              <a:t>الأزمة</a:t>
            </a:r>
            <a:r>
              <a:rPr lang="ar-EG" b="1" dirty="0">
                <a:solidFill>
                  <a:srgbClr val="002060"/>
                </a:solidFill>
              </a:rPr>
              <a:t>.</a:t>
            </a:r>
          </a:p>
          <a:p>
            <a:r>
              <a:rPr lang="ar-EG" b="1" dirty="0">
                <a:solidFill>
                  <a:srgbClr val="002060"/>
                </a:solidFill>
              </a:rPr>
              <a:t>المحور الثاني : إعــــداد الــرســـالـــة </a:t>
            </a:r>
            <a:r>
              <a:rPr lang="ar-EG" b="1" dirty="0" smtClean="0">
                <a:solidFill>
                  <a:srgbClr val="002060"/>
                </a:solidFill>
              </a:rPr>
              <a:t>الإعــلاميــة. </a:t>
            </a:r>
            <a:endParaRPr lang="ar-EG" b="1" dirty="0">
              <a:solidFill>
                <a:srgbClr val="002060"/>
              </a:solidFill>
            </a:endParaRPr>
          </a:p>
          <a:p>
            <a:r>
              <a:rPr lang="ar-EG" b="1" dirty="0">
                <a:solidFill>
                  <a:srgbClr val="002060"/>
                </a:solidFill>
              </a:rPr>
              <a:t>المحور الثالث : دور </a:t>
            </a:r>
            <a:r>
              <a:rPr lang="ar-EG" b="1" dirty="0" smtClean="0">
                <a:solidFill>
                  <a:srgbClr val="002060"/>
                </a:solidFill>
              </a:rPr>
              <a:t>الإعلام </a:t>
            </a:r>
            <a:r>
              <a:rPr lang="ar-EG" b="1" dirty="0">
                <a:solidFill>
                  <a:srgbClr val="002060"/>
                </a:solidFill>
              </a:rPr>
              <a:t>قبل وأثناء وبعد </a:t>
            </a:r>
            <a:r>
              <a:rPr lang="ar-EG" b="1" dirty="0" smtClean="0">
                <a:solidFill>
                  <a:srgbClr val="002060"/>
                </a:solidFill>
              </a:rPr>
              <a:t>الأزمة، وينقسم إلى:</a:t>
            </a:r>
            <a:endParaRPr lang="ar-EG" b="1" dirty="0">
              <a:solidFill>
                <a:srgbClr val="002060"/>
              </a:solidFill>
            </a:endParaRPr>
          </a:p>
          <a:p>
            <a:pPr marL="0" indent="0">
              <a:buNone/>
            </a:pPr>
            <a:r>
              <a:rPr lang="ar-EG" b="1" dirty="0">
                <a:solidFill>
                  <a:srgbClr val="C00000"/>
                </a:solidFill>
              </a:rPr>
              <a:t>أولاً: إدارة الإعـــلام قبـــل انفجـــار </a:t>
            </a:r>
            <a:r>
              <a:rPr lang="ar-EG" b="1" dirty="0" smtClean="0">
                <a:solidFill>
                  <a:srgbClr val="C00000"/>
                </a:solidFill>
              </a:rPr>
              <a:t>الأزمـــة</a:t>
            </a:r>
          </a:p>
          <a:p>
            <a:pPr marL="0" indent="0">
              <a:buNone/>
            </a:pPr>
            <a:r>
              <a:rPr lang="ar-EG" b="1" dirty="0">
                <a:solidFill>
                  <a:srgbClr val="C00000"/>
                </a:solidFill>
              </a:rPr>
              <a:t>ثانياً: إدارة الإعـــلام أثنــــاء </a:t>
            </a:r>
            <a:r>
              <a:rPr lang="ar-EG" b="1" dirty="0" smtClean="0">
                <a:solidFill>
                  <a:srgbClr val="C00000"/>
                </a:solidFill>
              </a:rPr>
              <a:t>الأزمـــة</a:t>
            </a:r>
            <a:endParaRPr lang="ar-EG" b="1" dirty="0">
              <a:solidFill>
                <a:srgbClr val="C00000"/>
              </a:solidFill>
            </a:endParaRPr>
          </a:p>
          <a:p>
            <a:pPr marL="0" indent="0">
              <a:buNone/>
            </a:pPr>
            <a:r>
              <a:rPr lang="ar-EG" b="1" dirty="0">
                <a:solidFill>
                  <a:srgbClr val="C00000"/>
                </a:solidFill>
              </a:rPr>
              <a:t>ثالثاً: إدارة الإعلام بعد </a:t>
            </a:r>
            <a:r>
              <a:rPr lang="ar-EG" b="1" dirty="0" smtClean="0">
                <a:solidFill>
                  <a:srgbClr val="C00000"/>
                </a:solidFill>
              </a:rPr>
              <a:t>الأزمة</a:t>
            </a:r>
            <a:endParaRPr lang="ar-EG" b="1" dirty="0">
              <a:solidFill>
                <a:srgbClr val="C00000"/>
              </a:solidFill>
            </a:endParaRPr>
          </a:p>
        </p:txBody>
      </p:sp>
    </p:spTree>
    <p:extLst>
      <p:ext uri="{BB962C8B-B14F-4D97-AF65-F5344CB8AC3E}">
        <p14:creationId xmlns:p14="http://schemas.microsoft.com/office/powerpoint/2010/main" val="2344558334"/>
      </p:ext>
    </p:extLst>
  </p:cSld>
  <p:clrMapOvr>
    <a:masterClrMapping/>
  </p:clrMapOvr>
  <p:transition spd="slow" advTm="0">
    <p:cover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a:t> محاور تعامل الإعلام مع </a:t>
            </a:r>
            <a:r>
              <a:rPr lang="ar-EG" b="1" dirty="0" smtClean="0"/>
              <a:t>الأزمات</a:t>
            </a:r>
            <a:endParaRPr lang="ar-EG" b="1" dirty="0"/>
          </a:p>
        </p:txBody>
      </p:sp>
      <p:sp>
        <p:nvSpPr>
          <p:cNvPr id="3" name="Content Placeholder 2"/>
          <p:cNvSpPr>
            <a:spLocks noGrp="1"/>
          </p:cNvSpPr>
          <p:nvPr>
            <p:ph idx="1"/>
          </p:nvPr>
        </p:nvSpPr>
        <p:spPr/>
        <p:txBody>
          <a:bodyPr>
            <a:normAutofit/>
          </a:bodyPr>
          <a:lstStyle/>
          <a:p>
            <a:pPr marL="0" indent="0">
              <a:buNone/>
            </a:pPr>
            <a:r>
              <a:rPr lang="ar-EG" b="1" dirty="0">
                <a:solidFill>
                  <a:srgbClr val="C00000"/>
                </a:solidFill>
              </a:rPr>
              <a:t>المحور الأول: الأطر العامة للتعامل الإعلامي مع الأزمة: </a:t>
            </a:r>
          </a:p>
          <a:p>
            <a:pPr marL="0" indent="0">
              <a:buNone/>
            </a:pPr>
            <a:r>
              <a:rPr lang="ar-EG" dirty="0"/>
              <a:t>يمكن تحديد الأطر العامة التي تحدد كيفية التعامل اعلامياً مع الأزمة علي النحو التالي: </a:t>
            </a:r>
          </a:p>
          <a:p>
            <a:pPr marL="0" indent="0">
              <a:buNone/>
            </a:pPr>
            <a:r>
              <a:rPr lang="ar-EG" dirty="0" smtClean="0"/>
              <a:t>1-تحديد </a:t>
            </a:r>
            <a:r>
              <a:rPr lang="ar-EG" dirty="0"/>
              <a:t>نوعية وطبيعة وحجم الأزمة ومراحلها المتوقعة. </a:t>
            </a:r>
          </a:p>
          <a:p>
            <a:pPr marL="0" indent="0">
              <a:buNone/>
            </a:pPr>
            <a:r>
              <a:rPr lang="ar-EG" dirty="0" smtClean="0"/>
              <a:t>2-طبيعة </a:t>
            </a:r>
            <a:r>
              <a:rPr lang="ar-EG" dirty="0"/>
              <a:t>النظام السياسي السائد. </a:t>
            </a:r>
          </a:p>
          <a:p>
            <a:pPr marL="0" indent="0">
              <a:buNone/>
            </a:pPr>
            <a:r>
              <a:rPr lang="ar-EG" dirty="0" smtClean="0"/>
              <a:t>3-نوعية </a:t>
            </a:r>
            <a:r>
              <a:rPr lang="ar-EG" dirty="0"/>
              <a:t>النظام الإعلامي السائد. </a:t>
            </a:r>
          </a:p>
        </p:txBody>
      </p:sp>
    </p:spTree>
    <p:extLst>
      <p:ext uri="{BB962C8B-B14F-4D97-AF65-F5344CB8AC3E}">
        <p14:creationId xmlns:p14="http://schemas.microsoft.com/office/powerpoint/2010/main" val="2649364268"/>
      </p:ext>
    </p:extLst>
  </p:cSld>
  <p:clrMapOvr>
    <a:masterClrMapping/>
  </p:clrMapOvr>
  <p:transition spd="slow" advTm="0">
    <p:cover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92500" lnSpcReduction="20000"/>
          </a:bodyPr>
          <a:lstStyle/>
          <a:p>
            <a:r>
              <a:rPr lang="ar-EG" sz="3300" b="1" dirty="0">
                <a:solidFill>
                  <a:srgbClr val="C00000"/>
                </a:solidFill>
              </a:rPr>
              <a:t>المحور الثاني : إعــــداد الــرســـالـــة الإعــلاميــة: </a:t>
            </a:r>
            <a:endParaRPr lang="ar-EG" sz="3300" b="1" dirty="0" smtClean="0">
              <a:solidFill>
                <a:srgbClr val="C00000"/>
              </a:solidFill>
            </a:endParaRPr>
          </a:p>
          <a:p>
            <a:endParaRPr lang="ar-EG" sz="3300" b="1" dirty="0">
              <a:solidFill>
                <a:srgbClr val="C00000"/>
              </a:solidFill>
            </a:endParaRPr>
          </a:p>
          <a:p>
            <a:pPr marL="0" indent="0">
              <a:buNone/>
            </a:pPr>
            <a:r>
              <a:rPr lang="ar-EG" dirty="0"/>
              <a:t>الهدف الرئيس للخطة الإعلامية هو إحداث التأثير المطلوب في المتلقي, وذلك من خلال رسالة إعلامية جيدة, ويكون لها التأثير الإيجابي على الجمهور المتلقي.</a:t>
            </a:r>
          </a:p>
          <a:p>
            <a:pPr marL="0" indent="0">
              <a:buNone/>
            </a:pPr>
            <a:r>
              <a:rPr lang="ar-EG" b="1" dirty="0" smtClean="0">
                <a:solidFill>
                  <a:srgbClr val="C00000"/>
                </a:solidFill>
              </a:rPr>
              <a:t>وهناك </a:t>
            </a:r>
            <a:r>
              <a:rPr lang="ar-EG" b="1" dirty="0">
                <a:solidFill>
                  <a:srgbClr val="C00000"/>
                </a:solidFill>
              </a:rPr>
              <a:t>معايير عامة فيما يتعلق بإعداد رسالة إذاعية فعالة أهمها: </a:t>
            </a:r>
          </a:p>
          <a:p>
            <a:r>
              <a:rPr lang="ar-EG" dirty="0" smtClean="0"/>
              <a:t>إشباع </a:t>
            </a:r>
            <a:r>
              <a:rPr lang="ar-EG" dirty="0"/>
              <a:t>احتياجات الجمهور المستهدف</a:t>
            </a:r>
            <a:r>
              <a:rPr lang="ar-EG" dirty="0" smtClean="0"/>
              <a:t>:.</a:t>
            </a:r>
            <a:endParaRPr lang="ar-EG" dirty="0"/>
          </a:p>
          <a:p>
            <a:r>
              <a:rPr lang="ar-EG" dirty="0" smtClean="0"/>
              <a:t>مصداقية المصدر</a:t>
            </a:r>
          </a:p>
          <a:p>
            <a:r>
              <a:rPr lang="ar-EG" dirty="0" smtClean="0"/>
              <a:t>الفورية.</a:t>
            </a:r>
          </a:p>
          <a:p>
            <a:r>
              <a:rPr lang="ar-EG" dirty="0" smtClean="0"/>
              <a:t>الدقة </a:t>
            </a:r>
            <a:r>
              <a:rPr lang="ar-EG" dirty="0"/>
              <a:t>والموضوعية: </a:t>
            </a:r>
            <a:endParaRPr lang="ar-EG" dirty="0" smtClean="0"/>
          </a:p>
          <a:p>
            <a:r>
              <a:rPr lang="ar-EG" dirty="0" smtClean="0"/>
              <a:t>الغرابة</a:t>
            </a:r>
          </a:p>
          <a:p>
            <a:r>
              <a:rPr lang="ar-EG" dirty="0" smtClean="0"/>
              <a:t>إبراز </a:t>
            </a:r>
            <a:r>
              <a:rPr lang="ar-EG" dirty="0"/>
              <a:t>الجوانب الإنسانية:</a:t>
            </a:r>
          </a:p>
        </p:txBody>
      </p:sp>
    </p:spTree>
    <p:extLst>
      <p:ext uri="{BB962C8B-B14F-4D97-AF65-F5344CB8AC3E}">
        <p14:creationId xmlns:p14="http://schemas.microsoft.com/office/powerpoint/2010/main" val="2384400771"/>
      </p:ext>
    </p:extLst>
  </p:cSld>
  <p:clrMapOvr>
    <a:masterClrMapping/>
  </p:clrMapOvr>
  <p:transition spd="slow" advTm="0">
    <p:cover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507288" cy="6480720"/>
          </a:xfrm>
        </p:spPr>
        <p:txBody>
          <a:bodyPr>
            <a:normAutofit/>
          </a:bodyPr>
          <a:lstStyle/>
          <a:p>
            <a:pPr marL="0" indent="0">
              <a:buNone/>
            </a:pPr>
            <a:r>
              <a:rPr lang="ar-EG" sz="3800" b="1" dirty="0">
                <a:solidFill>
                  <a:srgbClr val="C00000"/>
                </a:solidFill>
              </a:rPr>
              <a:t>المحور الثالث : دور الأعلام قبل وأثناء وبعد الأزمة:</a:t>
            </a:r>
          </a:p>
          <a:p>
            <a:pPr marL="0" indent="0">
              <a:buNone/>
            </a:pPr>
            <a:r>
              <a:rPr lang="ar-EG" sz="3300" b="1" dirty="0">
                <a:ln>
                  <a:solidFill>
                    <a:schemeClr val="tx2"/>
                  </a:solidFill>
                </a:ln>
                <a:effectLst>
                  <a:outerShdw blurRad="38100" dist="38100" dir="2700000" algn="tl">
                    <a:srgbClr val="000000">
                      <a:alpha val="43137"/>
                    </a:srgbClr>
                  </a:outerShdw>
                </a:effectLst>
              </a:rPr>
              <a:t>أولاً: إدارة الإعـــلام قبـــل انفجـــار الأزمـــة</a:t>
            </a:r>
            <a:r>
              <a:rPr lang="ar-EG" dirty="0">
                <a:ln>
                  <a:solidFill>
                    <a:schemeClr val="tx2"/>
                  </a:solidFill>
                </a:ln>
                <a:effectLst>
                  <a:outerShdw blurRad="38100" dist="38100" dir="2700000" algn="tl">
                    <a:srgbClr val="000000">
                      <a:alpha val="43137"/>
                    </a:srgbClr>
                  </a:outerShdw>
                </a:effectLst>
              </a:rPr>
              <a:t>: </a:t>
            </a:r>
          </a:p>
          <a:p>
            <a:pPr marL="0" indent="0">
              <a:buNone/>
            </a:pPr>
            <a:r>
              <a:rPr lang="ar-EG" dirty="0" smtClean="0"/>
              <a:t>المرحلة </a:t>
            </a:r>
            <a:r>
              <a:rPr lang="ar-EG" dirty="0"/>
              <a:t>الأولى من إدارة الأزمة إعلامياً (مرحلة ما قبل الانفجار) هي مرحلة تأسيسية بالغة الأهمية, يجب أن تسعى فيها وسائل الإعلام إلى تحقيق المهام التالية:</a:t>
            </a:r>
          </a:p>
          <a:p>
            <a:pPr marL="0" indent="0">
              <a:buNone/>
            </a:pPr>
            <a:r>
              <a:rPr lang="ar-EG" b="1" dirty="0"/>
              <a:t>المهمة الأولى: إشباع الجوع إلى المعلومات: </a:t>
            </a:r>
          </a:p>
          <a:p>
            <a:pPr marL="0" indent="0">
              <a:buNone/>
            </a:pPr>
            <a:r>
              <a:rPr lang="ar-EG" b="1" dirty="0" smtClean="0"/>
              <a:t>المهمة </a:t>
            </a:r>
            <a:r>
              <a:rPr lang="ar-EG" b="1" dirty="0"/>
              <a:t>الثانية: النزعة التحليلية ـ النقدية والتثقيفية: </a:t>
            </a:r>
          </a:p>
        </p:txBody>
      </p:sp>
    </p:spTree>
    <p:extLst>
      <p:ext uri="{BB962C8B-B14F-4D97-AF65-F5344CB8AC3E}">
        <p14:creationId xmlns:p14="http://schemas.microsoft.com/office/powerpoint/2010/main" val="357430595"/>
      </p:ext>
    </p:extLst>
  </p:cSld>
  <p:clrMapOvr>
    <a:masterClrMapping/>
  </p:clrMapOvr>
  <p:transition spd="slow" advTm="0">
    <p:cover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0070C0"/>
            </a:solidFill>
          </a:ln>
        </p:spPr>
        <p:txBody>
          <a:bodyPr>
            <a:normAutofit/>
          </a:bodyPr>
          <a:lstStyle/>
          <a:p>
            <a:r>
              <a:rPr lang="ar-EG" b="1" dirty="0"/>
              <a:t>ثانياً: إدارة الإعـــلام أثنــــاء الأزمـــة: </a:t>
            </a:r>
          </a:p>
        </p:txBody>
      </p:sp>
      <p:sp>
        <p:nvSpPr>
          <p:cNvPr id="5" name="Content Placeholder 4"/>
          <p:cNvSpPr>
            <a:spLocks noGrp="1"/>
          </p:cNvSpPr>
          <p:nvPr>
            <p:ph idx="1"/>
          </p:nvPr>
        </p:nvSpPr>
        <p:spPr>
          <a:xfrm>
            <a:off x="457200" y="1268760"/>
            <a:ext cx="8229600" cy="5328592"/>
          </a:xfrm>
        </p:spPr>
        <p:txBody>
          <a:bodyPr>
            <a:normAutofit/>
          </a:bodyPr>
          <a:lstStyle/>
          <a:p>
            <a:pPr marL="0" indent="0">
              <a:buNone/>
            </a:pPr>
            <a:r>
              <a:rPr lang="ar-EG" b="1" dirty="0" smtClean="0"/>
              <a:t>وفي </a:t>
            </a:r>
            <a:r>
              <a:rPr lang="ar-EG" b="1" dirty="0"/>
              <a:t>هذه المرحلة لابد لوسائل الإعلام أن تحرص على الأمور التالية:</a:t>
            </a:r>
          </a:p>
          <a:p>
            <a:pPr marL="0" indent="0">
              <a:buNone/>
            </a:pPr>
            <a:r>
              <a:rPr lang="ar-EG" dirty="0"/>
              <a:t>1-	المواكبة الدائمة والمتابعة الدقيقة للتغيير الحاصل في ميدان الصراع ومواقف الأطراف المختلفة المعنية بالأزمة. </a:t>
            </a:r>
          </a:p>
          <a:p>
            <a:pPr marL="0" indent="0">
              <a:buNone/>
            </a:pPr>
            <a:r>
              <a:rPr lang="ar-EG" dirty="0"/>
              <a:t>2-	المتابعة الدائمة والمستمرة لإعلام الخصم, وتحليل مضمونه </a:t>
            </a:r>
            <a:r>
              <a:rPr lang="ar-EG" dirty="0" smtClean="0"/>
              <a:t>وأساليبه</a:t>
            </a:r>
            <a:r>
              <a:rPr lang="ar-EG" dirty="0"/>
              <a:t>.</a:t>
            </a:r>
          </a:p>
          <a:p>
            <a:pPr marL="0" indent="0">
              <a:buNone/>
            </a:pPr>
            <a:endParaRPr lang="ar-EG" dirty="0"/>
          </a:p>
        </p:txBody>
      </p:sp>
    </p:spTree>
    <p:extLst>
      <p:ext uri="{BB962C8B-B14F-4D97-AF65-F5344CB8AC3E}">
        <p14:creationId xmlns:p14="http://schemas.microsoft.com/office/powerpoint/2010/main" val="2266410043"/>
      </p:ext>
    </p:extLst>
  </p:cSld>
  <p:clrMapOvr>
    <a:masterClrMapping/>
  </p:clrMapOvr>
  <p:transition spd="slow" advTm="0">
    <p:cover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711</TotalTime>
  <Words>554</Words>
  <Application>Microsoft Office PowerPoint</Application>
  <PresentationFormat>On-screen Show (4:3)</PresentationFormat>
  <Paragraphs>59</Paragraphs>
  <Slides>11</Slides>
  <Notes>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Office Theme</vt:lpstr>
      <vt:lpstr>1_Office Theme</vt:lpstr>
      <vt:lpstr>PowerPoint Presentation</vt:lpstr>
      <vt:lpstr>أنواع المعالجة الإعلامية للأزمات</vt:lpstr>
      <vt:lpstr>التخطيط الإعلامي وإدارة الأزمة</vt:lpstr>
      <vt:lpstr>العقبات التى تقف أمام عملية التخطيط لإدارة الأزمات</vt:lpstr>
      <vt:lpstr>محاور تعامل الإعلام مع الأزمات</vt:lpstr>
      <vt:lpstr> محاور تعامل الإعلام مع الأزمات</vt:lpstr>
      <vt:lpstr>PowerPoint Presentation</vt:lpstr>
      <vt:lpstr>PowerPoint Presentation</vt:lpstr>
      <vt:lpstr>ثانياً: إدارة الإعـــلام أثنــــاء الأزمـــة: </vt:lpstr>
      <vt:lpstr>ثالثاً: إدارة الإعلام بعد الأزمة:</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الفضائيات العربية</dc:title>
  <dc:creator>Horus</dc:creator>
  <cp:lastModifiedBy>Horus</cp:lastModifiedBy>
  <cp:revision>43</cp:revision>
  <dcterms:created xsi:type="dcterms:W3CDTF">2020-03-15T20:51:49Z</dcterms:created>
  <dcterms:modified xsi:type="dcterms:W3CDTF">2020-03-31T20:23:45Z</dcterms:modified>
</cp:coreProperties>
</file>